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71" r:id="rId4"/>
    <p:sldId id="258" r:id="rId5"/>
    <p:sldId id="261" r:id="rId6"/>
    <p:sldId id="272" r:id="rId7"/>
    <p:sldId id="268" r:id="rId8"/>
    <p:sldId id="273" r:id="rId9"/>
    <p:sldId id="289" r:id="rId10"/>
    <p:sldId id="291" r:id="rId11"/>
    <p:sldId id="290" r:id="rId12"/>
    <p:sldId id="293" r:id="rId13"/>
    <p:sldId id="292" r:id="rId14"/>
    <p:sldId id="295" r:id="rId15"/>
    <p:sldId id="410" r:id="rId16"/>
    <p:sldId id="397" r:id="rId17"/>
    <p:sldId id="408" r:id="rId18"/>
    <p:sldId id="312" r:id="rId19"/>
    <p:sldId id="313" r:id="rId20"/>
    <p:sldId id="314" r:id="rId21"/>
    <p:sldId id="315" r:id="rId22"/>
    <p:sldId id="409" r:id="rId23"/>
    <p:sldId id="413" r:id="rId24"/>
    <p:sldId id="390" r:id="rId25"/>
    <p:sldId id="338" r:id="rId26"/>
    <p:sldId id="328" r:id="rId27"/>
    <p:sldId id="414" r:id="rId28"/>
    <p:sldId id="411" r:id="rId29"/>
    <p:sldId id="412" r:id="rId30"/>
    <p:sldId id="407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3B40C-721F-406D-85E1-83C549725176}" v="171" dt="2023-10-26T12:13:36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12D2A-1048-4BA3-9713-9EF398DF498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690931-1317-4E82-8011-C179F50024BE}">
      <dgm:prSet/>
      <dgm:spPr/>
      <dgm:t>
        <a:bodyPr/>
        <a:lstStyle/>
        <a:p>
          <a:r>
            <a:rPr lang="pt-BR" dirty="0"/>
            <a:t>Problemática</a:t>
          </a:r>
          <a:endParaRPr lang="en-US" dirty="0"/>
        </a:p>
      </dgm:t>
    </dgm:pt>
    <dgm:pt modelId="{00020578-9FA4-4CA9-A72F-BCF017851424}" type="parTrans" cxnId="{BC1C6156-500A-4BD1-AA66-93433A859516}">
      <dgm:prSet/>
      <dgm:spPr/>
      <dgm:t>
        <a:bodyPr/>
        <a:lstStyle/>
        <a:p>
          <a:endParaRPr lang="en-US"/>
        </a:p>
      </dgm:t>
    </dgm:pt>
    <dgm:pt modelId="{6442F7DF-2EAB-4530-8511-CF8E0496B06A}" type="sibTrans" cxnId="{BC1C6156-500A-4BD1-AA66-93433A859516}">
      <dgm:prSet/>
      <dgm:spPr/>
      <dgm:t>
        <a:bodyPr/>
        <a:lstStyle/>
        <a:p>
          <a:endParaRPr lang="en-US"/>
        </a:p>
      </dgm:t>
    </dgm:pt>
    <dgm:pt modelId="{40C1A0F3-9EF1-4392-82AA-D994DC93224E}">
      <dgm:prSet/>
      <dgm:spPr/>
      <dgm:t>
        <a:bodyPr/>
        <a:lstStyle/>
        <a:p>
          <a:r>
            <a:rPr lang="pt-BR" dirty="0"/>
            <a:t>Rede neural </a:t>
          </a:r>
          <a:r>
            <a:rPr lang="pt-BR" dirty="0" err="1"/>
            <a:t>Convolucional</a:t>
          </a:r>
          <a:endParaRPr lang="en-US" dirty="0"/>
        </a:p>
      </dgm:t>
    </dgm:pt>
    <dgm:pt modelId="{BC11B964-4ABF-40EC-B1DE-37AF9BFC66D1}" type="parTrans" cxnId="{66FD9A7F-C222-48A4-9CDB-AAB0F09B00AD}">
      <dgm:prSet/>
      <dgm:spPr/>
      <dgm:t>
        <a:bodyPr/>
        <a:lstStyle/>
        <a:p>
          <a:endParaRPr lang="pt-BR"/>
        </a:p>
      </dgm:t>
    </dgm:pt>
    <dgm:pt modelId="{FB6DA5EE-EED0-481B-BD24-94EB78131546}" type="sibTrans" cxnId="{66FD9A7F-C222-48A4-9CDB-AAB0F09B00AD}">
      <dgm:prSet/>
      <dgm:spPr/>
      <dgm:t>
        <a:bodyPr/>
        <a:lstStyle/>
        <a:p>
          <a:endParaRPr lang="pt-BR"/>
        </a:p>
      </dgm:t>
    </dgm:pt>
    <dgm:pt modelId="{F739F797-1F00-437A-9C3A-8ED4DB83E2B9}">
      <dgm:prSet/>
      <dgm:spPr/>
      <dgm:t>
        <a:bodyPr/>
        <a:lstStyle/>
        <a:p>
          <a:r>
            <a:rPr lang="pt-BR" dirty="0"/>
            <a:t>Método empregado</a:t>
          </a:r>
          <a:endParaRPr lang="en-US" dirty="0"/>
        </a:p>
      </dgm:t>
    </dgm:pt>
    <dgm:pt modelId="{E1BA30A5-3AA9-4482-8C2A-1BA44746ABEC}" type="parTrans" cxnId="{07DF4E5E-9B48-42A3-BFB2-CAA56896EFF4}">
      <dgm:prSet/>
      <dgm:spPr/>
      <dgm:t>
        <a:bodyPr/>
        <a:lstStyle/>
        <a:p>
          <a:endParaRPr lang="pt-BR"/>
        </a:p>
      </dgm:t>
    </dgm:pt>
    <dgm:pt modelId="{FD21EDCF-B359-489B-9C23-C1EB89A03C3E}" type="sibTrans" cxnId="{07DF4E5E-9B48-42A3-BFB2-CAA56896EFF4}">
      <dgm:prSet/>
      <dgm:spPr/>
      <dgm:t>
        <a:bodyPr/>
        <a:lstStyle/>
        <a:p>
          <a:endParaRPr lang="pt-BR"/>
        </a:p>
      </dgm:t>
    </dgm:pt>
    <dgm:pt modelId="{83C5E97F-3010-4D28-B452-B8B77A4394F6}">
      <dgm:prSet/>
      <dgm:spPr/>
      <dgm:t>
        <a:bodyPr/>
        <a:lstStyle/>
        <a:p>
          <a:r>
            <a:rPr lang="pt-BR" dirty="0"/>
            <a:t>Bancada experimental e dispositivos utilizados</a:t>
          </a:r>
          <a:endParaRPr lang="en-US" dirty="0"/>
        </a:p>
      </dgm:t>
    </dgm:pt>
    <dgm:pt modelId="{E3926715-0943-4955-8115-483E4F9C17C0}" type="parTrans" cxnId="{08C70935-DEC5-4CFD-8BAF-9A0696DAF829}">
      <dgm:prSet/>
      <dgm:spPr/>
      <dgm:t>
        <a:bodyPr/>
        <a:lstStyle/>
        <a:p>
          <a:endParaRPr lang="pt-BR"/>
        </a:p>
      </dgm:t>
    </dgm:pt>
    <dgm:pt modelId="{71475171-8BCB-4DE5-8782-CA71105D024F}" type="sibTrans" cxnId="{08C70935-DEC5-4CFD-8BAF-9A0696DAF829}">
      <dgm:prSet/>
      <dgm:spPr/>
      <dgm:t>
        <a:bodyPr/>
        <a:lstStyle/>
        <a:p>
          <a:endParaRPr lang="pt-BR"/>
        </a:p>
      </dgm:t>
    </dgm:pt>
    <dgm:pt modelId="{E1D0D241-BE8D-4C63-8AD2-78C955151628}">
      <dgm:prSet/>
      <dgm:spPr/>
      <dgm:t>
        <a:bodyPr/>
        <a:lstStyle/>
        <a:p>
          <a:r>
            <a:rPr lang="en-US" dirty="0" err="1"/>
            <a:t>Resultado</a:t>
          </a:r>
          <a:r>
            <a:rPr lang="en-US" dirty="0"/>
            <a:t> </a:t>
          </a:r>
          <a:r>
            <a:rPr lang="en-US" dirty="0" err="1"/>
            <a:t>obtido</a:t>
          </a:r>
          <a:endParaRPr lang="en-US" dirty="0"/>
        </a:p>
      </dgm:t>
    </dgm:pt>
    <dgm:pt modelId="{96648CD0-78CE-4914-BC85-D6F914D690F9}" type="parTrans" cxnId="{6754AA65-FF35-48AB-9962-860113FD0DEA}">
      <dgm:prSet/>
      <dgm:spPr/>
      <dgm:t>
        <a:bodyPr/>
        <a:lstStyle/>
        <a:p>
          <a:endParaRPr lang="pt-BR"/>
        </a:p>
      </dgm:t>
    </dgm:pt>
    <dgm:pt modelId="{7447A31A-52F7-4A2B-A08D-F5F941FC5756}" type="sibTrans" cxnId="{6754AA65-FF35-48AB-9962-860113FD0DEA}">
      <dgm:prSet/>
      <dgm:spPr/>
      <dgm:t>
        <a:bodyPr/>
        <a:lstStyle/>
        <a:p>
          <a:endParaRPr lang="pt-BR"/>
        </a:p>
      </dgm:t>
    </dgm:pt>
    <dgm:pt modelId="{7E53A98B-7346-4958-9C14-27982E7FF662}" type="pres">
      <dgm:prSet presAssocID="{3E512D2A-1048-4BA3-9713-9EF398DF4981}" presName="linear" presStyleCnt="0">
        <dgm:presLayoutVars>
          <dgm:animLvl val="lvl"/>
          <dgm:resizeHandles val="exact"/>
        </dgm:presLayoutVars>
      </dgm:prSet>
      <dgm:spPr/>
    </dgm:pt>
    <dgm:pt modelId="{9F05C74F-6FED-4D24-888B-F4C0988434B7}" type="pres">
      <dgm:prSet presAssocID="{4D690931-1317-4E82-8011-C179F50024B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A6A9893-F50D-4464-869D-2B29845F7EDC}" type="pres">
      <dgm:prSet presAssocID="{6442F7DF-2EAB-4530-8511-CF8E0496B06A}" presName="spacer" presStyleCnt="0"/>
      <dgm:spPr/>
    </dgm:pt>
    <dgm:pt modelId="{5F2F448E-595B-4F50-BF65-6428509DD9E7}" type="pres">
      <dgm:prSet presAssocID="{40C1A0F3-9EF1-4392-82AA-D994DC93224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43CDB17-6AF5-4718-BFF3-6C1FECF90492}" type="pres">
      <dgm:prSet presAssocID="{FB6DA5EE-EED0-481B-BD24-94EB78131546}" presName="spacer" presStyleCnt="0"/>
      <dgm:spPr/>
    </dgm:pt>
    <dgm:pt modelId="{C8372DBB-4655-4EF1-A47B-F9525FE76F46}" type="pres">
      <dgm:prSet presAssocID="{83C5E97F-3010-4D28-B452-B8B77A4394F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7D880E-4C2F-4E10-9BEF-6DCC0A1DF779}" type="pres">
      <dgm:prSet presAssocID="{71475171-8BCB-4DE5-8782-CA71105D024F}" presName="spacer" presStyleCnt="0"/>
      <dgm:spPr/>
    </dgm:pt>
    <dgm:pt modelId="{1B61C4DA-B6F9-4ADE-8320-70C0FC32FE34}" type="pres">
      <dgm:prSet presAssocID="{F739F797-1F00-437A-9C3A-8ED4DB83E2B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7B55A79-EAAA-4027-BAD9-C9981C3A91F7}" type="pres">
      <dgm:prSet presAssocID="{FD21EDCF-B359-489B-9C23-C1EB89A03C3E}" presName="spacer" presStyleCnt="0"/>
      <dgm:spPr/>
    </dgm:pt>
    <dgm:pt modelId="{D1FCF74F-F482-4263-BF4E-9014ECD4D2FC}" type="pres">
      <dgm:prSet presAssocID="{E1D0D241-BE8D-4C63-8AD2-78C9551516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55D7B24-CD61-47CE-A96B-5BB949A676D4}" type="presOf" srcId="{3E512D2A-1048-4BA3-9713-9EF398DF4981}" destId="{7E53A98B-7346-4958-9C14-27982E7FF662}" srcOrd="0" destOrd="0" presId="urn:microsoft.com/office/officeart/2005/8/layout/vList2"/>
    <dgm:cxn modelId="{19AA3629-10BE-41D0-B639-CF1EBA12DF62}" type="presOf" srcId="{F739F797-1F00-437A-9C3A-8ED4DB83E2B9}" destId="{1B61C4DA-B6F9-4ADE-8320-70C0FC32FE34}" srcOrd="0" destOrd="0" presId="urn:microsoft.com/office/officeart/2005/8/layout/vList2"/>
    <dgm:cxn modelId="{08C70935-DEC5-4CFD-8BAF-9A0696DAF829}" srcId="{3E512D2A-1048-4BA3-9713-9EF398DF4981}" destId="{83C5E97F-3010-4D28-B452-B8B77A4394F6}" srcOrd="2" destOrd="0" parTransId="{E3926715-0943-4955-8115-483E4F9C17C0}" sibTransId="{71475171-8BCB-4DE5-8782-CA71105D024F}"/>
    <dgm:cxn modelId="{07DF4E5E-9B48-42A3-BFB2-CAA56896EFF4}" srcId="{3E512D2A-1048-4BA3-9713-9EF398DF4981}" destId="{F739F797-1F00-437A-9C3A-8ED4DB83E2B9}" srcOrd="3" destOrd="0" parTransId="{E1BA30A5-3AA9-4482-8C2A-1BA44746ABEC}" sibTransId="{FD21EDCF-B359-489B-9C23-C1EB89A03C3E}"/>
    <dgm:cxn modelId="{6754AA65-FF35-48AB-9962-860113FD0DEA}" srcId="{3E512D2A-1048-4BA3-9713-9EF398DF4981}" destId="{E1D0D241-BE8D-4C63-8AD2-78C955151628}" srcOrd="4" destOrd="0" parTransId="{96648CD0-78CE-4914-BC85-D6F914D690F9}" sibTransId="{7447A31A-52F7-4A2B-A08D-F5F941FC5756}"/>
    <dgm:cxn modelId="{BC1C6156-500A-4BD1-AA66-93433A859516}" srcId="{3E512D2A-1048-4BA3-9713-9EF398DF4981}" destId="{4D690931-1317-4E82-8011-C179F50024BE}" srcOrd="0" destOrd="0" parTransId="{00020578-9FA4-4CA9-A72F-BCF017851424}" sibTransId="{6442F7DF-2EAB-4530-8511-CF8E0496B06A}"/>
    <dgm:cxn modelId="{66FD9A7F-C222-48A4-9CDB-AAB0F09B00AD}" srcId="{3E512D2A-1048-4BA3-9713-9EF398DF4981}" destId="{40C1A0F3-9EF1-4392-82AA-D994DC93224E}" srcOrd="1" destOrd="0" parTransId="{BC11B964-4ABF-40EC-B1DE-37AF9BFC66D1}" sibTransId="{FB6DA5EE-EED0-481B-BD24-94EB78131546}"/>
    <dgm:cxn modelId="{54AD2485-5184-4FE3-96BF-C5B253C62ABE}" type="presOf" srcId="{4D690931-1317-4E82-8011-C179F50024BE}" destId="{9F05C74F-6FED-4D24-888B-F4C0988434B7}" srcOrd="0" destOrd="0" presId="urn:microsoft.com/office/officeart/2005/8/layout/vList2"/>
    <dgm:cxn modelId="{C53787A3-F5CF-429C-BC47-C9F349FBCE04}" type="presOf" srcId="{E1D0D241-BE8D-4C63-8AD2-78C955151628}" destId="{D1FCF74F-F482-4263-BF4E-9014ECD4D2FC}" srcOrd="0" destOrd="0" presId="urn:microsoft.com/office/officeart/2005/8/layout/vList2"/>
    <dgm:cxn modelId="{10C4D6A3-971C-4509-951E-D5AB30CB9C06}" type="presOf" srcId="{40C1A0F3-9EF1-4392-82AA-D994DC93224E}" destId="{5F2F448E-595B-4F50-BF65-6428509DD9E7}" srcOrd="0" destOrd="0" presId="urn:microsoft.com/office/officeart/2005/8/layout/vList2"/>
    <dgm:cxn modelId="{C2A359AC-A0F0-4490-9E86-2C804BF645BE}" type="presOf" srcId="{83C5E97F-3010-4D28-B452-B8B77A4394F6}" destId="{C8372DBB-4655-4EF1-A47B-F9525FE76F46}" srcOrd="0" destOrd="0" presId="urn:microsoft.com/office/officeart/2005/8/layout/vList2"/>
    <dgm:cxn modelId="{9823EE10-36E2-4F89-A150-9D0CA1550F4B}" type="presParOf" srcId="{7E53A98B-7346-4958-9C14-27982E7FF662}" destId="{9F05C74F-6FED-4D24-888B-F4C0988434B7}" srcOrd="0" destOrd="0" presId="urn:microsoft.com/office/officeart/2005/8/layout/vList2"/>
    <dgm:cxn modelId="{CDFED106-F9A4-46BE-82DC-FADA8475EF2E}" type="presParOf" srcId="{7E53A98B-7346-4958-9C14-27982E7FF662}" destId="{8A6A9893-F50D-4464-869D-2B29845F7EDC}" srcOrd="1" destOrd="0" presId="urn:microsoft.com/office/officeart/2005/8/layout/vList2"/>
    <dgm:cxn modelId="{5C7493E0-B9A3-410A-8DEF-07C4C82148A6}" type="presParOf" srcId="{7E53A98B-7346-4958-9C14-27982E7FF662}" destId="{5F2F448E-595B-4F50-BF65-6428509DD9E7}" srcOrd="2" destOrd="0" presId="urn:microsoft.com/office/officeart/2005/8/layout/vList2"/>
    <dgm:cxn modelId="{31DAC6C3-DA94-49DB-A167-002042B2E058}" type="presParOf" srcId="{7E53A98B-7346-4958-9C14-27982E7FF662}" destId="{243CDB17-6AF5-4718-BFF3-6C1FECF90492}" srcOrd="3" destOrd="0" presId="urn:microsoft.com/office/officeart/2005/8/layout/vList2"/>
    <dgm:cxn modelId="{2F84EA16-532E-4B3F-B184-E555552CAE0C}" type="presParOf" srcId="{7E53A98B-7346-4958-9C14-27982E7FF662}" destId="{C8372DBB-4655-4EF1-A47B-F9525FE76F46}" srcOrd="4" destOrd="0" presId="urn:microsoft.com/office/officeart/2005/8/layout/vList2"/>
    <dgm:cxn modelId="{8FF4C2C4-9496-43A6-ACE2-BDF019BD01C0}" type="presParOf" srcId="{7E53A98B-7346-4958-9C14-27982E7FF662}" destId="{767D880E-4C2F-4E10-9BEF-6DCC0A1DF779}" srcOrd="5" destOrd="0" presId="urn:microsoft.com/office/officeart/2005/8/layout/vList2"/>
    <dgm:cxn modelId="{4A305CF3-3DC7-4A07-970C-33CEB776F6E5}" type="presParOf" srcId="{7E53A98B-7346-4958-9C14-27982E7FF662}" destId="{1B61C4DA-B6F9-4ADE-8320-70C0FC32FE34}" srcOrd="6" destOrd="0" presId="urn:microsoft.com/office/officeart/2005/8/layout/vList2"/>
    <dgm:cxn modelId="{D0957599-0432-42F5-8DC9-8FC79B7F2939}" type="presParOf" srcId="{7E53A98B-7346-4958-9C14-27982E7FF662}" destId="{27B55A79-EAAA-4027-BAD9-C9981C3A91F7}" srcOrd="7" destOrd="0" presId="urn:microsoft.com/office/officeart/2005/8/layout/vList2"/>
    <dgm:cxn modelId="{9D287D80-D252-493F-A392-DB49FD8DE610}" type="presParOf" srcId="{7E53A98B-7346-4958-9C14-27982E7FF662}" destId="{D1FCF74F-F482-4263-BF4E-9014ECD4D2F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A7DEA-0BCA-49FA-A4A7-373CF02B01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</dgm:pt>
    <dgm:pt modelId="{CD734917-8F0B-462F-A1B3-3F3D13D835F2}">
      <dgm:prSet phldrT="[Texto]"/>
      <dgm:spPr/>
      <dgm:t>
        <a:bodyPr/>
        <a:lstStyle/>
        <a:p>
          <a:r>
            <a:rPr lang="pt-BR" dirty="0"/>
            <a:t>Sinal temporal é coletados pelo acelerômetro</a:t>
          </a:r>
        </a:p>
      </dgm:t>
    </dgm:pt>
    <dgm:pt modelId="{D698E6C9-2B67-4972-A4E5-38184F2406ED}" type="parTrans" cxnId="{C1E196AD-AFCF-453F-A9F4-4C7CCCB1B5FA}">
      <dgm:prSet/>
      <dgm:spPr/>
      <dgm:t>
        <a:bodyPr/>
        <a:lstStyle/>
        <a:p>
          <a:endParaRPr lang="pt-BR"/>
        </a:p>
      </dgm:t>
    </dgm:pt>
    <dgm:pt modelId="{9705A95E-1067-470B-8DE6-147E92F7E76F}" type="sibTrans" cxnId="{C1E196AD-AFCF-453F-A9F4-4C7CCCB1B5FA}">
      <dgm:prSet/>
      <dgm:spPr/>
      <dgm:t>
        <a:bodyPr/>
        <a:lstStyle/>
        <a:p>
          <a:endParaRPr lang="pt-BR"/>
        </a:p>
      </dgm:t>
    </dgm:pt>
    <dgm:pt modelId="{8E53E327-3D46-4ED2-A6FA-97777B320870}">
      <dgm:prSet phldrT="[Texto]"/>
      <dgm:spPr/>
      <dgm:t>
        <a:bodyPr/>
        <a:lstStyle/>
        <a:p>
          <a:r>
            <a:rPr lang="pt-BR" dirty="0"/>
            <a:t>Conversão </a:t>
          </a:r>
          <a:r>
            <a:rPr lang="pt-BR"/>
            <a:t>em imagens</a:t>
          </a:r>
          <a:endParaRPr lang="pt-BR" dirty="0"/>
        </a:p>
      </dgm:t>
    </dgm:pt>
    <dgm:pt modelId="{26503331-38D2-4770-83B4-FFF7AAFA4797}" type="parTrans" cxnId="{8D26CF89-0AC8-4E56-8327-94289A0091DD}">
      <dgm:prSet/>
      <dgm:spPr/>
      <dgm:t>
        <a:bodyPr/>
        <a:lstStyle/>
        <a:p>
          <a:endParaRPr lang="pt-BR"/>
        </a:p>
      </dgm:t>
    </dgm:pt>
    <dgm:pt modelId="{25D48C9C-A226-4F28-998F-8234863E5993}" type="sibTrans" cxnId="{8D26CF89-0AC8-4E56-8327-94289A0091DD}">
      <dgm:prSet/>
      <dgm:spPr/>
      <dgm:t>
        <a:bodyPr/>
        <a:lstStyle/>
        <a:p>
          <a:endParaRPr lang="pt-BR"/>
        </a:p>
      </dgm:t>
    </dgm:pt>
    <dgm:pt modelId="{736963B8-B7CA-49FF-80E8-BBB483117E25}">
      <dgm:prSet phldrT="[Texto]"/>
      <dgm:spPr/>
      <dgm:t>
        <a:bodyPr/>
        <a:lstStyle/>
        <a:p>
          <a:r>
            <a:rPr lang="pt-BR" dirty="0"/>
            <a:t>Aplicadas a entrada da rede</a:t>
          </a:r>
        </a:p>
      </dgm:t>
    </dgm:pt>
    <dgm:pt modelId="{B4F5C4CD-765C-4B24-8DBB-3B16E380DA7F}" type="sibTrans" cxnId="{A3A4B32B-7A10-46D7-90AF-5F32745B69CD}">
      <dgm:prSet/>
      <dgm:spPr/>
      <dgm:t>
        <a:bodyPr/>
        <a:lstStyle/>
        <a:p>
          <a:endParaRPr lang="pt-BR"/>
        </a:p>
      </dgm:t>
    </dgm:pt>
    <dgm:pt modelId="{9B23EEA2-6E39-458E-A4FA-A81C646185C9}" type="parTrans" cxnId="{A3A4B32B-7A10-46D7-90AF-5F32745B69CD}">
      <dgm:prSet/>
      <dgm:spPr/>
      <dgm:t>
        <a:bodyPr/>
        <a:lstStyle/>
        <a:p>
          <a:endParaRPr lang="pt-BR"/>
        </a:p>
      </dgm:t>
    </dgm:pt>
    <dgm:pt modelId="{CE4500C7-BC27-45FC-957C-3A3D3BEEB416}">
      <dgm:prSet phldrT="[Texto]"/>
      <dgm:spPr/>
      <dgm:t>
        <a:bodyPr/>
        <a:lstStyle/>
        <a:p>
          <a:r>
            <a:rPr lang="pt-BR" dirty="0"/>
            <a:t>Classificação da condição do equipamento</a:t>
          </a:r>
        </a:p>
      </dgm:t>
    </dgm:pt>
    <dgm:pt modelId="{EE7823BB-1DAC-403F-97DF-CCA01E822B02}" type="parTrans" cxnId="{562D478E-3CAA-45DD-B3D4-D1BC0115C41D}">
      <dgm:prSet/>
      <dgm:spPr/>
      <dgm:t>
        <a:bodyPr/>
        <a:lstStyle/>
        <a:p>
          <a:endParaRPr lang="pt-BR"/>
        </a:p>
      </dgm:t>
    </dgm:pt>
    <dgm:pt modelId="{C5C7D6E5-E126-428E-8D00-F684E263DD08}" type="sibTrans" cxnId="{562D478E-3CAA-45DD-B3D4-D1BC0115C41D}">
      <dgm:prSet/>
      <dgm:spPr/>
      <dgm:t>
        <a:bodyPr/>
        <a:lstStyle/>
        <a:p>
          <a:endParaRPr lang="pt-BR"/>
        </a:p>
      </dgm:t>
    </dgm:pt>
    <dgm:pt modelId="{E4EE5D0B-9F09-44AF-9DAB-A2F9561E5466}" type="pres">
      <dgm:prSet presAssocID="{B6BA7DEA-0BCA-49FA-A4A7-373CF02B01A0}" presName="outerComposite" presStyleCnt="0">
        <dgm:presLayoutVars>
          <dgm:chMax val="5"/>
          <dgm:dir/>
          <dgm:resizeHandles val="exact"/>
        </dgm:presLayoutVars>
      </dgm:prSet>
      <dgm:spPr/>
    </dgm:pt>
    <dgm:pt modelId="{29BE3354-3492-4C73-ACE1-3D68C19B5129}" type="pres">
      <dgm:prSet presAssocID="{B6BA7DEA-0BCA-49FA-A4A7-373CF02B01A0}" presName="dummyMaxCanvas" presStyleCnt="0">
        <dgm:presLayoutVars/>
      </dgm:prSet>
      <dgm:spPr/>
    </dgm:pt>
    <dgm:pt modelId="{F7B1BC5F-91D4-4236-A505-625B7BE39D4A}" type="pres">
      <dgm:prSet presAssocID="{B6BA7DEA-0BCA-49FA-A4A7-373CF02B01A0}" presName="FourNodes_1" presStyleLbl="node1" presStyleIdx="0" presStyleCnt="4">
        <dgm:presLayoutVars>
          <dgm:bulletEnabled val="1"/>
        </dgm:presLayoutVars>
      </dgm:prSet>
      <dgm:spPr/>
    </dgm:pt>
    <dgm:pt modelId="{C5C33E1E-BEFF-45E9-B2F8-ED01F4C06F19}" type="pres">
      <dgm:prSet presAssocID="{B6BA7DEA-0BCA-49FA-A4A7-373CF02B01A0}" presName="FourNodes_2" presStyleLbl="node1" presStyleIdx="1" presStyleCnt="4">
        <dgm:presLayoutVars>
          <dgm:bulletEnabled val="1"/>
        </dgm:presLayoutVars>
      </dgm:prSet>
      <dgm:spPr/>
    </dgm:pt>
    <dgm:pt modelId="{2C7DA8A5-AE92-47B8-8858-0050E0797FC0}" type="pres">
      <dgm:prSet presAssocID="{B6BA7DEA-0BCA-49FA-A4A7-373CF02B01A0}" presName="FourNodes_3" presStyleLbl="node1" presStyleIdx="2" presStyleCnt="4">
        <dgm:presLayoutVars>
          <dgm:bulletEnabled val="1"/>
        </dgm:presLayoutVars>
      </dgm:prSet>
      <dgm:spPr/>
    </dgm:pt>
    <dgm:pt modelId="{1106C88A-4753-4E18-A920-30686CD53BB6}" type="pres">
      <dgm:prSet presAssocID="{B6BA7DEA-0BCA-49FA-A4A7-373CF02B01A0}" presName="FourNodes_4" presStyleLbl="node1" presStyleIdx="3" presStyleCnt="4">
        <dgm:presLayoutVars>
          <dgm:bulletEnabled val="1"/>
        </dgm:presLayoutVars>
      </dgm:prSet>
      <dgm:spPr/>
    </dgm:pt>
    <dgm:pt modelId="{BE33E2BD-691E-4153-9E1A-77721004C4CD}" type="pres">
      <dgm:prSet presAssocID="{B6BA7DEA-0BCA-49FA-A4A7-373CF02B01A0}" presName="FourConn_1-2" presStyleLbl="fgAccFollowNode1" presStyleIdx="0" presStyleCnt="3">
        <dgm:presLayoutVars>
          <dgm:bulletEnabled val="1"/>
        </dgm:presLayoutVars>
      </dgm:prSet>
      <dgm:spPr/>
    </dgm:pt>
    <dgm:pt modelId="{3F8F4BA7-8210-4EC1-880A-D23FF0353642}" type="pres">
      <dgm:prSet presAssocID="{B6BA7DEA-0BCA-49FA-A4A7-373CF02B01A0}" presName="FourConn_2-3" presStyleLbl="fgAccFollowNode1" presStyleIdx="1" presStyleCnt="3">
        <dgm:presLayoutVars>
          <dgm:bulletEnabled val="1"/>
        </dgm:presLayoutVars>
      </dgm:prSet>
      <dgm:spPr/>
    </dgm:pt>
    <dgm:pt modelId="{58663721-AAD1-47BB-A109-AF158B0C8AF5}" type="pres">
      <dgm:prSet presAssocID="{B6BA7DEA-0BCA-49FA-A4A7-373CF02B01A0}" presName="FourConn_3-4" presStyleLbl="fgAccFollowNode1" presStyleIdx="2" presStyleCnt="3">
        <dgm:presLayoutVars>
          <dgm:bulletEnabled val="1"/>
        </dgm:presLayoutVars>
      </dgm:prSet>
      <dgm:spPr/>
    </dgm:pt>
    <dgm:pt modelId="{8C6024A5-7820-4AF5-BE48-64EC3296A164}" type="pres">
      <dgm:prSet presAssocID="{B6BA7DEA-0BCA-49FA-A4A7-373CF02B01A0}" presName="FourNodes_1_text" presStyleLbl="node1" presStyleIdx="3" presStyleCnt="4">
        <dgm:presLayoutVars>
          <dgm:bulletEnabled val="1"/>
        </dgm:presLayoutVars>
      </dgm:prSet>
      <dgm:spPr/>
    </dgm:pt>
    <dgm:pt modelId="{892D790A-8EE2-4101-9403-BC3145BC4C7E}" type="pres">
      <dgm:prSet presAssocID="{B6BA7DEA-0BCA-49FA-A4A7-373CF02B01A0}" presName="FourNodes_2_text" presStyleLbl="node1" presStyleIdx="3" presStyleCnt="4">
        <dgm:presLayoutVars>
          <dgm:bulletEnabled val="1"/>
        </dgm:presLayoutVars>
      </dgm:prSet>
      <dgm:spPr/>
    </dgm:pt>
    <dgm:pt modelId="{EF6BA181-AF4B-45C0-8016-85A5F2C07464}" type="pres">
      <dgm:prSet presAssocID="{B6BA7DEA-0BCA-49FA-A4A7-373CF02B01A0}" presName="FourNodes_3_text" presStyleLbl="node1" presStyleIdx="3" presStyleCnt="4">
        <dgm:presLayoutVars>
          <dgm:bulletEnabled val="1"/>
        </dgm:presLayoutVars>
      </dgm:prSet>
      <dgm:spPr/>
    </dgm:pt>
    <dgm:pt modelId="{4F3765D0-7289-4002-82A7-FEC848BE780B}" type="pres">
      <dgm:prSet presAssocID="{B6BA7DEA-0BCA-49FA-A4A7-373CF02B01A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1E26519-827E-4BF4-9F7B-8D5A469B00E1}" type="presOf" srcId="{CD734917-8F0B-462F-A1B3-3F3D13D835F2}" destId="{F7B1BC5F-91D4-4236-A505-625B7BE39D4A}" srcOrd="0" destOrd="0" presId="urn:microsoft.com/office/officeart/2005/8/layout/vProcess5"/>
    <dgm:cxn modelId="{A3A4B32B-7A10-46D7-90AF-5F32745B69CD}" srcId="{B6BA7DEA-0BCA-49FA-A4A7-373CF02B01A0}" destId="{736963B8-B7CA-49FF-80E8-BBB483117E25}" srcOrd="2" destOrd="0" parTransId="{9B23EEA2-6E39-458E-A4FA-A81C646185C9}" sibTransId="{B4F5C4CD-765C-4B24-8DBB-3B16E380DA7F}"/>
    <dgm:cxn modelId="{5E334131-C216-4CED-ABDC-BEA1DFB76543}" type="presOf" srcId="{8E53E327-3D46-4ED2-A6FA-97777B320870}" destId="{892D790A-8EE2-4101-9403-BC3145BC4C7E}" srcOrd="1" destOrd="0" presId="urn:microsoft.com/office/officeart/2005/8/layout/vProcess5"/>
    <dgm:cxn modelId="{95C18D31-A844-48AA-A801-C9DFC4BB396C}" type="presOf" srcId="{736963B8-B7CA-49FF-80E8-BBB483117E25}" destId="{EF6BA181-AF4B-45C0-8016-85A5F2C07464}" srcOrd="1" destOrd="0" presId="urn:microsoft.com/office/officeart/2005/8/layout/vProcess5"/>
    <dgm:cxn modelId="{F8A8EC3E-746B-43EB-9150-31AF4492A07A}" type="presOf" srcId="{CD734917-8F0B-462F-A1B3-3F3D13D835F2}" destId="{8C6024A5-7820-4AF5-BE48-64EC3296A164}" srcOrd="1" destOrd="0" presId="urn:microsoft.com/office/officeart/2005/8/layout/vProcess5"/>
    <dgm:cxn modelId="{F7700F46-523D-446E-B1EA-CC9FFD7D014C}" type="presOf" srcId="{CE4500C7-BC27-45FC-957C-3A3D3BEEB416}" destId="{4F3765D0-7289-4002-82A7-FEC848BE780B}" srcOrd="1" destOrd="0" presId="urn:microsoft.com/office/officeart/2005/8/layout/vProcess5"/>
    <dgm:cxn modelId="{76DC736A-0CF4-4AD3-81BA-67D0FE3D0C0F}" type="presOf" srcId="{8E53E327-3D46-4ED2-A6FA-97777B320870}" destId="{C5C33E1E-BEFF-45E9-B2F8-ED01F4C06F19}" srcOrd="0" destOrd="0" presId="urn:microsoft.com/office/officeart/2005/8/layout/vProcess5"/>
    <dgm:cxn modelId="{1BAB0C4F-9630-453E-92D3-4B63B2E80EAB}" type="presOf" srcId="{25D48C9C-A226-4F28-998F-8234863E5993}" destId="{3F8F4BA7-8210-4EC1-880A-D23FF0353642}" srcOrd="0" destOrd="0" presId="urn:microsoft.com/office/officeart/2005/8/layout/vProcess5"/>
    <dgm:cxn modelId="{D404BE83-7CB2-4680-B74C-936685F89AF9}" type="presOf" srcId="{B4F5C4CD-765C-4B24-8DBB-3B16E380DA7F}" destId="{58663721-AAD1-47BB-A109-AF158B0C8AF5}" srcOrd="0" destOrd="0" presId="urn:microsoft.com/office/officeart/2005/8/layout/vProcess5"/>
    <dgm:cxn modelId="{8D26CF89-0AC8-4E56-8327-94289A0091DD}" srcId="{B6BA7DEA-0BCA-49FA-A4A7-373CF02B01A0}" destId="{8E53E327-3D46-4ED2-A6FA-97777B320870}" srcOrd="1" destOrd="0" parTransId="{26503331-38D2-4770-83B4-FFF7AAFA4797}" sibTransId="{25D48C9C-A226-4F28-998F-8234863E5993}"/>
    <dgm:cxn modelId="{562D478E-3CAA-45DD-B3D4-D1BC0115C41D}" srcId="{B6BA7DEA-0BCA-49FA-A4A7-373CF02B01A0}" destId="{CE4500C7-BC27-45FC-957C-3A3D3BEEB416}" srcOrd="3" destOrd="0" parTransId="{EE7823BB-1DAC-403F-97DF-CCA01E822B02}" sibTransId="{C5C7D6E5-E126-428E-8D00-F684E263DD08}"/>
    <dgm:cxn modelId="{C1E196AD-AFCF-453F-A9F4-4C7CCCB1B5FA}" srcId="{B6BA7DEA-0BCA-49FA-A4A7-373CF02B01A0}" destId="{CD734917-8F0B-462F-A1B3-3F3D13D835F2}" srcOrd="0" destOrd="0" parTransId="{D698E6C9-2B67-4972-A4E5-38184F2406ED}" sibTransId="{9705A95E-1067-470B-8DE6-147E92F7E76F}"/>
    <dgm:cxn modelId="{AF4F4CBA-0D3D-4DE8-8BAD-B718909CD7CF}" type="presOf" srcId="{B6BA7DEA-0BCA-49FA-A4A7-373CF02B01A0}" destId="{E4EE5D0B-9F09-44AF-9DAB-A2F9561E5466}" srcOrd="0" destOrd="0" presId="urn:microsoft.com/office/officeart/2005/8/layout/vProcess5"/>
    <dgm:cxn modelId="{8C4652D3-A967-4BF7-816D-128F14DD6EEE}" type="presOf" srcId="{9705A95E-1067-470B-8DE6-147E92F7E76F}" destId="{BE33E2BD-691E-4153-9E1A-77721004C4CD}" srcOrd="0" destOrd="0" presId="urn:microsoft.com/office/officeart/2005/8/layout/vProcess5"/>
    <dgm:cxn modelId="{38E2DCE0-CD7E-4927-8EFB-5D81BBC2889B}" type="presOf" srcId="{736963B8-B7CA-49FF-80E8-BBB483117E25}" destId="{2C7DA8A5-AE92-47B8-8858-0050E0797FC0}" srcOrd="0" destOrd="0" presId="urn:microsoft.com/office/officeart/2005/8/layout/vProcess5"/>
    <dgm:cxn modelId="{E925FEE1-1172-4956-B0BC-46E7EFFD5A9E}" type="presOf" srcId="{CE4500C7-BC27-45FC-957C-3A3D3BEEB416}" destId="{1106C88A-4753-4E18-A920-30686CD53BB6}" srcOrd="0" destOrd="0" presId="urn:microsoft.com/office/officeart/2005/8/layout/vProcess5"/>
    <dgm:cxn modelId="{EB5303B8-A281-4D5D-9CFD-D5A22B85A4B6}" type="presParOf" srcId="{E4EE5D0B-9F09-44AF-9DAB-A2F9561E5466}" destId="{29BE3354-3492-4C73-ACE1-3D68C19B5129}" srcOrd="0" destOrd="0" presId="urn:microsoft.com/office/officeart/2005/8/layout/vProcess5"/>
    <dgm:cxn modelId="{DFDA9990-CA77-472A-A0D4-3CE258F7E7B5}" type="presParOf" srcId="{E4EE5D0B-9F09-44AF-9DAB-A2F9561E5466}" destId="{F7B1BC5F-91D4-4236-A505-625B7BE39D4A}" srcOrd="1" destOrd="0" presId="urn:microsoft.com/office/officeart/2005/8/layout/vProcess5"/>
    <dgm:cxn modelId="{DDAAD0FA-5EEE-4DD2-A02F-894473FF82B1}" type="presParOf" srcId="{E4EE5D0B-9F09-44AF-9DAB-A2F9561E5466}" destId="{C5C33E1E-BEFF-45E9-B2F8-ED01F4C06F19}" srcOrd="2" destOrd="0" presId="urn:microsoft.com/office/officeart/2005/8/layout/vProcess5"/>
    <dgm:cxn modelId="{AF8AA92C-0805-4D16-B13F-EF79A77A2C93}" type="presParOf" srcId="{E4EE5D0B-9F09-44AF-9DAB-A2F9561E5466}" destId="{2C7DA8A5-AE92-47B8-8858-0050E0797FC0}" srcOrd="3" destOrd="0" presId="urn:microsoft.com/office/officeart/2005/8/layout/vProcess5"/>
    <dgm:cxn modelId="{E34899E7-5264-4D68-93B3-4EC210A7BA3A}" type="presParOf" srcId="{E4EE5D0B-9F09-44AF-9DAB-A2F9561E5466}" destId="{1106C88A-4753-4E18-A920-30686CD53BB6}" srcOrd="4" destOrd="0" presId="urn:microsoft.com/office/officeart/2005/8/layout/vProcess5"/>
    <dgm:cxn modelId="{6ACBC1CD-F144-48EB-94C1-6D799C098BBA}" type="presParOf" srcId="{E4EE5D0B-9F09-44AF-9DAB-A2F9561E5466}" destId="{BE33E2BD-691E-4153-9E1A-77721004C4CD}" srcOrd="5" destOrd="0" presId="urn:microsoft.com/office/officeart/2005/8/layout/vProcess5"/>
    <dgm:cxn modelId="{8EECB3A1-7E1D-4510-9A19-7250093F7C4D}" type="presParOf" srcId="{E4EE5D0B-9F09-44AF-9DAB-A2F9561E5466}" destId="{3F8F4BA7-8210-4EC1-880A-D23FF0353642}" srcOrd="6" destOrd="0" presId="urn:microsoft.com/office/officeart/2005/8/layout/vProcess5"/>
    <dgm:cxn modelId="{47D586F0-0CD3-408D-A04C-9142B3234B19}" type="presParOf" srcId="{E4EE5D0B-9F09-44AF-9DAB-A2F9561E5466}" destId="{58663721-AAD1-47BB-A109-AF158B0C8AF5}" srcOrd="7" destOrd="0" presId="urn:microsoft.com/office/officeart/2005/8/layout/vProcess5"/>
    <dgm:cxn modelId="{FDB1F236-E6A5-4BC0-80A2-1609EA81445C}" type="presParOf" srcId="{E4EE5D0B-9F09-44AF-9DAB-A2F9561E5466}" destId="{8C6024A5-7820-4AF5-BE48-64EC3296A164}" srcOrd="8" destOrd="0" presId="urn:microsoft.com/office/officeart/2005/8/layout/vProcess5"/>
    <dgm:cxn modelId="{22686BF4-3AAB-47B9-8E04-E2DC2F6A6C66}" type="presParOf" srcId="{E4EE5D0B-9F09-44AF-9DAB-A2F9561E5466}" destId="{892D790A-8EE2-4101-9403-BC3145BC4C7E}" srcOrd="9" destOrd="0" presId="urn:microsoft.com/office/officeart/2005/8/layout/vProcess5"/>
    <dgm:cxn modelId="{20AC8847-2D14-4889-86A3-DB8F99ECEB9A}" type="presParOf" srcId="{E4EE5D0B-9F09-44AF-9DAB-A2F9561E5466}" destId="{EF6BA181-AF4B-45C0-8016-85A5F2C07464}" srcOrd="10" destOrd="0" presId="urn:microsoft.com/office/officeart/2005/8/layout/vProcess5"/>
    <dgm:cxn modelId="{D0360752-04B7-461A-B235-78A6B52F2436}" type="presParOf" srcId="{E4EE5D0B-9F09-44AF-9DAB-A2F9561E5466}" destId="{4F3765D0-7289-4002-82A7-FEC848BE780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5C74F-6FED-4D24-888B-F4C0988434B7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Problemática</a:t>
          </a:r>
          <a:endParaRPr lang="en-US" sz="3300" kern="1200" dirty="0"/>
        </a:p>
      </dsp:txBody>
      <dsp:txXfrm>
        <a:off x="38638" y="45464"/>
        <a:ext cx="10438324" cy="714229"/>
      </dsp:txXfrm>
    </dsp:sp>
    <dsp:sp modelId="{5F2F448E-595B-4F50-BF65-6428509DD9E7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Rede neural </a:t>
          </a:r>
          <a:r>
            <a:rPr lang="pt-BR" sz="3300" kern="1200" dirty="0" err="1"/>
            <a:t>Convolucional</a:t>
          </a:r>
          <a:endParaRPr lang="en-US" sz="3300" kern="1200" dirty="0"/>
        </a:p>
      </dsp:txBody>
      <dsp:txXfrm>
        <a:off x="38638" y="932009"/>
        <a:ext cx="10438324" cy="714229"/>
      </dsp:txXfrm>
    </dsp:sp>
    <dsp:sp modelId="{C8372DBB-4655-4EF1-A47B-F9525FE76F46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Bancada experimental e dispositivos utilizados</a:t>
          </a:r>
          <a:endParaRPr lang="en-US" sz="3300" kern="1200" dirty="0"/>
        </a:p>
      </dsp:txBody>
      <dsp:txXfrm>
        <a:off x="38638" y="1818554"/>
        <a:ext cx="10438324" cy="714229"/>
      </dsp:txXfrm>
    </dsp:sp>
    <dsp:sp modelId="{1B61C4DA-B6F9-4ADE-8320-70C0FC32FE34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Método empregado</a:t>
          </a:r>
          <a:endParaRPr lang="en-US" sz="3300" kern="1200" dirty="0"/>
        </a:p>
      </dsp:txBody>
      <dsp:txXfrm>
        <a:off x="38638" y="2705099"/>
        <a:ext cx="10438324" cy="714229"/>
      </dsp:txXfrm>
    </dsp:sp>
    <dsp:sp modelId="{D1FCF74F-F482-4263-BF4E-9014ECD4D2FC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Resultado</a:t>
          </a:r>
          <a:r>
            <a:rPr lang="en-US" sz="3300" kern="1200" dirty="0"/>
            <a:t> </a:t>
          </a:r>
          <a:r>
            <a:rPr lang="en-US" sz="3300" kern="1200" dirty="0" err="1"/>
            <a:t>obtido</a:t>
          </a:r>
          <a:endParaRPr lang="en-US" sz="3300" kern="1200" dirty="0"/>
        </a:p>
      </dsp:txBody>
      <dsp:txXfrm>
        <a:off x="38638" y="3591644"/>
        <a:ext cx="104383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1BC5F-91D4-4236-A505-625B7BE39D4A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Sinal temporal é coletados pelo acelerômetro</a:t>
          </a:r>
        </a:p>
      </dsp:txBody>
      <dsp:txXfrm>
        <a:off x="23773" y="23773"/>
        <a:ext cx="7797822" cy="764123"/>
      </dsp:txXfrm>
    </dsp:sp>
    <dsp:sp modelId="{C5C33E1E-BEFF-45E9-B2F8-ED01F4C06F19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Conversão </a:t>
          </a:r>
          <a:r>
            <a:rPr lang="pt-BR" sz="3200" kern="1200"/>
            <a:t>em imagens</a:t>
          </a:r>
          <a:endParaRPr lang="pt-BR" sz="3200" kern="1200" dirty="0"/>
        </a:p>
      </dsp:txBody>
      <dsp:txXfrm>
        <a:off x="755937" y="983018"/>
        <a:ext cx="7434967" cy="764123"/>
      </dsp:txXfrm>
    </dsp:sp>
    <dsp:sp modelId="{2C7DA8A5-AE92-47B8-8858-0050E0797FC0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Aplicadas a entrada da rede</a:t>
          </a:r>
        </a:p>
      </dsp:txBody>
      <dsp:txXfrm>
        <a:off x="1477174" y="1942263"/>
        <a:ext cx="7445895" cy="764123"/>
      </dsp:txXfrm>
    </dsp:sp>
    <dsp:sp modelId="{1106C88A-4753-4E18-A920-30686CD53BB6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Classificação da condição do equipamento</a:t>
          </a:r>
        </a:p>
      </dsp:txBody>
      <dsp:txXfrm>
        <a:off x="2209338" y="2901508"/>
        <a:ext cx="7434967" cy="764123"/>
      </dsp:txXfrm>
    </dsp:sp>
    <dsp:sp modelId="{BE33E2BD-691E-4153-9E1A-77721004C4CD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8333384" y="621664"/>
        <a:ext cx="290172" cy="397007"/>
      </dsp:txXfrm>
    </dsp:sp>
    <dsp:sp modelId="{3F8F4BA7-8210-4EC1-880A-D23FF0353642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9065548" y="1580910"/>
        <a:ext cx="290172" cy="397007"/>
      </dsp:txXfrm>
    </dsp:sp>
    <dsp:sp modelId="{58663721-AAD1-47BB-A109-AF158B0C8AF5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9786785" y="2540155"/>
        <a:ext cx="290172" cy="397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EDD85-3EE4-454C-B519-90B2C6BD601B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F9A6E-C3E9-4150-A6FB-B2EE10483F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39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10C0A-C48E-BDE0-81BE-98FA0FBE8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53A70B-748B-9173-53C9-1B2A0BB74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308477-81A0-4D36-C925-B5387701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EC7D-4342-4F70-BCFB-53D383253840}" type="datetime1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5642D2F-7BA9-3247-F412-963B6DCE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81246D-5A5E-E8C9-FBC0-1849A3F1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854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AF39A-ADE1-67D7-960F-A992387B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124E-F578-E273-A431-EAFC2E22F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E2233-1A1E-F1C0-6CEF-606FF13E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C1C0-C3D9-46BA-B6B7-63E184D693CC}" type="datetime1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A7DCBE-D4A8-E4CA-F4E6-FF2463F1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EF0AE0-026E-AE87-467A-FD9589AA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41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5DB950-4FE4-B34A-8B66-76BFA7C6E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03789C-4662-615A-4CE4-904DABABB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422A81-2F67-555F-493B-B86BA996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8716A-20FD-4ED4-AD0F-5956A52A8764}" type="datetime1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8865A6-F9FC-924E-CBEE-3834B218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3B43C-E092-E695-4A67-B8A1D8A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9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4AD51-D8EB-A41F-B4ED-5C38E01A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661C46-B671-5AB5-ACB2-ED040F13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F0A672-CEC0-9EC9-0688-3D483258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79-12A2-4047-81BF-88E9928316DE}" type="datetime1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C270DF-B272-38A1-90B2-2E018FF4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90B940-D51D-D208-2EC5-B7811DDB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43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17EF4-08CD-5FEA-B26F-8599901F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F58DCD-067A-AE15-8B14-58B2BE4BA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D31E15-C6E1-07B6-0CB4-5D98EFB0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18F6B-298C-4A96-90B1-9EED912C9AF0}" type="datetime1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4001B-0176-F0CB-F35E-ADBA7F6B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5190F-964E-A6D5-75DF-A6E1A615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17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D6F0A-8055-97BB-72DC-9AA26A4A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10134-B5F7-C667-6F5C-B41F873EA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32DE3E-E134-9BC4-2C00-60CBD148C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A2F67B-5B68-3E06-507A-AA14E255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A09-28DD-45FD-80E0-F2E048A6CD86}" type="datetime1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006A93-EA71-3E3B-7688-87E13FB1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30F949A-FCAB-DFDB-D02A-E19987ED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F246A-388F-CC6F-1127-2B1BCE64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652F0C-DA1D-1389-68E7-B1317D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BCB6DAB-9CF0-D57F-1FD4-23ABE734A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B7FE67-300B-38D6-5718-E3CF9DDB1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D9F0F6-F1E3-8F6C-8274-68DD6E918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BF03867-7B00-185D-1F57-379CB699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A9B-052A-491A-8D37-17DBD3A03F0D}" type="datetime1">
              <a:rPr lang="pt-BR" smtClean="0"/>
              <a:t>26/10/2023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7490F7C-4B8C-260E-C25F-45589CFF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F5F662-1E3B-FF30-67B1-043A6F5C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70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4B636-99A6-8C0F-A9CB-05BB8700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53310E-45BF-5FC9-A1E5-7D4E1AD0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A00A-2CBB-4DFA-8FD0-FD4FC8F8E671}" type="datetime1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C040CFF-8564-3DCE-F1FD-CF2D9198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6918D1-72B2-F670-C260-758BACF4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01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37FEDE-865F-C41F-BE78-CC53BAB2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8688-DF55-483B-B24A-6858CC928F0D}" type="datetime1">
              <a:rPr lang="pt-BR" smtClean="0"/>
              <a:t>26/10/2023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E1EBDC-FCCB-0F01-B524-DF8B38A7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0CC9C2-E405-8AF8-9F2F-DFB86F34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929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92A30-D6D9-327B-13FF-5FE0F85C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69DD0-49EA-039C-3E1B-E67F615FF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7CFDD3-DE69-4722-283C-F28353B73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8B660A-5EBF-55E2-FD07-8B140A5D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2FDA-C52C-4BC4-94FC-EFEA54DA3D8A}" type="datetime1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53C481-9C7A-8036-F756-0D4FD2FE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0D0BFFB-1D37-7ABF-52F2-DC93B751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483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E53E9-32B1-9480-5788-5007AF79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847477-FCB4-4059-051D-53EB86835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EC3F65E-5E06-2408-950F-A33EB68E9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4B9FBA-956A-043A-27C5-CD3E203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1BDE-4473-4641-841B-67D58B5F7D77}" type="datetime1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A4B800F-C15F-6A3B-5A98-66513C3B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6B7421-CD2B-85D1-695E-B28D7C7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564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DF8627-91AF-72CC-921D-D0B0AFE3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BF211A-A720-DAE9-F439-03C9D283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74D1E4-704B-7359-5784-8C25489C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32E16-4214-46F9-827B-938483AC0B95}" type="datetime1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DE8DC7-0554-B6CC-5A22-C99B4A0E9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27CA59-9027-38F7-42C6-8525303C9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E9C96-AC6B-4920-8333-2242910C47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204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Sistema neurônio em renderização 3D">
            <a:extLst>
              <a:ext uri="{FF2B5EF4-FFF2-40B4-BE49-F238E27FC236}">
                <a16:creationId xmlns:a16="http://schemas.microsoft.com/office/drawing/2014/main" id="{B776C016-6A69-A02E-38C5-110AD2C16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t="-1" r="19166" b="-1"/>
          <a:stretch/>
        </p:blipFill>
        <p:spPr>
          <a:xfrm>
            <a:off x="4610911" y="0"/>
            <a:ext cx="758108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0BEB55-C01B-BB95-BEC3-3B4139D4E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376121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3000" dirty="0"/>
              <a:t>DETECÇÃO DE FALHAS EM ROLAMENTOS BASEADA EM REDES NEURAIS CONVOLUCIONAIS UTILIZANDO ACELERÔMETROS MEMS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2071425-ABEE-D9C7-AC94-8001C5A69C29}"/>
              </a:ext>
            </a:extLst>
          </p:cNvPr>
          <p:cNvSpPr txBox="1"/>
          <p:nvPr/>
        </p:nvSpPr>
        <p:spPr>
          <a:xfrm>
            <a:off x="477980" y="4785631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Lucas Almeida Willenshofer</a:t>
            </a:r>
          </a:p>
          <a:p>
            <a:endParaRPr lang="pt-BR" dirty="0"/>
          </a:p>
          <a:p>
            <a:r>
              <a:rPr lang="pt-BR" dirty="0"/>
              <a:t>Orientador: </a:t>
            </a:r>
            <a:r>
              <a:rPr lang="pt-BR" sz="1800" dirty="0"/>
              <a:t>Prof. Dr.</a:t>
            </a:r>
            <a:r>
              <a:rPr lang="pt-BR" dirty="0"/>
              <a:t> Wilson Carlos da Silva Júnior</a:t>
            </a:r>
          </a:p>
        </p:txBody>
      </p:sp>
    </p:spTree>
    <p:extLst>
      <p:ext uri="{BB962C8B-B14F-4D97-AF65-F5344CB8AC3E}">
        <p14:creationId xmlns:p14="http://schemas.microsoft.com/office/powerpoint/2010/main" val="29665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14044-33FD-8AE1-16D8-20008C98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processo de convolução</a:t>
            </a:r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8CB17324-49BD-8640-90D6-1E0B9EF89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130" y="2176146"/>
            <a:ext cx="5067739" cy="3650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B42330-7D2C-C88A-F689-A07429AE98BB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/>
              <a:t>Fonte: Adaptado de </a:t>
            </a:r>
            <a:r>
              <a:rPr lang="pt-BR" sz="2000" dirty="0" err="1"/>
              <a:t>Gulgun</a:t>
            </a:r>
            <a:r>
              <a:rPr lang="pt-BR" sz="2000" dirty="0"/>
              <a:t> e </a:t>
            </a:r>
            <a:r>
              <a:rPr lang="pt-BR" sz="2000" dirty="0" err="1"/>
              <a:t>Erol</a:t>
            </a:r>
            <a:r>
              <a:rPr lang="pt-BR" sz="2000" dirty="0"/>
              <a:t> (2019).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14E23-BF4F-317E-A5B4-4D9C844B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84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503C4-8EEF-FB08-ED7B-D31A957A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funciona o processo de convolução</a:t>
            </a:r>
          </a:p>
        </p:txBody>
      </p:sp>
      <p:pic>
        <p:nvPicPr>
          <p:cNvPr id="5122" name="Picture 2" descr="Preenchimento e passada">
            <a:extLst>
              <a:ext uri="{FF2B5EF4-FFF2-40B4-BE49-F238E27FC236}">
                <a16:creationId xmlns:a16="http://schemas.microsoft.com/office/drawing/2014/main" id="{DD88E466-4FD4-E2EF-5088-C666DC2E8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96294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41AA6C3-4DE4-C53F-7DE1-BCE3AC12083C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/>
              <a:t>Fonte: cadalyst.com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8270CA-1FBC-8C90-106D-DC8A77D2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3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1E7FA-F11D-AABC-F4DE-4BE31785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ativação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F3078E-7A64-168A-9469-DC37F244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ReLu">
            <a:extLst>
              <a:ext uri="{FF2B5EF4-FFF2-40B4-BE49-F238E27FC236}">
                <a16:creationId xmlns:a16="http://schemas.microsoft.com/office/drawing/2014/main" id="{51ED1C83-5255-D094-16AB-10E182814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 b="14803"/>
          <a:stretch/>
        </p:blipFill>
        <p:spPr bwMode="auto">
          <a:xfrm>
            <a:off x="2251740" y="2551522"/>
            <a:ext cx="8239125" cy="243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D49F11E-3F57-9BA1-F044-F7C2D9CD4C60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superdatascience.com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1484016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B47FB-D6C6-B5A4-44EE-7618F22A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processo de </a:t>
            </a:r>
            <a:r>
              <a:rPr lang="pt-BR" dirty="0" err="1"/>
              <a:t>pooling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1787FF-C1B5-3658-315B-856C48DA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Agrupamento |  Noções básicas da CNN">
            <a:extLst>
              <a:ext uri="{FF2B5EF4-FFF2-40B4-BE49-F238E27FC236}">
                <a16:creationId xmlns:a16="http://schemas.microsoft.com/office/drawing/2014/main" id="{1A66CE22-A67E-B646-AC7A-F1DB0430CC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366" y="1697807"/>
            <a:ext cx="58932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EC1BD88-09F4-B762-05A3-D755C2E2C7EB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springer.com</a:t>
            </a:r>
          </a:p>
        </p:txBody>
      </p:sp>
    </p:spTree>
    <p:extLst>
      <p:ext uri="{BB962C8B-B14F-4D97-AF65-F5344CB8AC3E}">
        <p14:creationId xmlns:p14="http://schemas.microsoft.com/office/powerpoint/2010/main" val="248614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B47FB-D6C6-B5A4-44EE-7618F22A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camada de saída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1787FF-C1B5-3658-315B-856C48DA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EC1BD88-09F4-B762-05A3-D755C2E2C7EB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Adaptado de medium.com</a:t>
            </a:r>
          </a:p>
        </p:txBody>
      </p:sp>
      <p:pic>
        <p:nvPicPr>
          <p:cNvPr id="9218" name="Picture 2" descr="Noções básicas da CNN">
            <a:extLst>
              <a:ext uri="{FF2B5EF4-FFF2-40B4-BE49-F238E27FC236}">
                <a16:creationId xmlns:a16="http://schemas.microsoft.com/office/drawing/2014/main" id="{77AF6867-47C8-5EB4-7333-80DE71C6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77" t="15389" b="14615"/>
          <a:stretch/>
        </p:blipFill>
        <p:spPr bwMode="auto">
          <a:xfrm>
            <a:off x="3984783" y="1872978"/>
            <a:ext cx="4916129" cy="40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72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CD9523-49AF-DBE6-AECB-E471D84E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Configuração de rede adotada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3EB760-4088-4B66-4260-40973D60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46FC1BEC-1555-0C0D-1091-6DF60645A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06451"/>
              </p:ext>
            </p:extLst>
          </p:nvPr>
        </p:nvGraphicFramePr>
        <p:xfrm>
          <a:off x="4527804" y="1862822"/>
          <a:ext cx="7110319" cy="3130035"/>
        </p:xfrm>
        <a:graphic>
          <a:graphicData uri="http://schemas.openxmlformats.org/drawingml/2006/table">
            <a:tbl>
              <a:tblPr firstRow="1" firstCol="1" bandRow="1"/>
              <a:tblGrid>
                <a:gridCol w="1135674">
                  <a:extLst>
                    <a:ext uri="{9D8B030D-6E8A-4147-A177-3AD203B41FA5}">
                      <a16:colId xmlns:a16="http://schemas.microsoft.com/office/drawing/2014/main" val="3746079069"/>
                    </a:ext>
                  </a:extLst>
                </a:gridCol>
                <a:gridCol w="1908073">
                  <a:extLst>
                    <a:ext uri="{9D8B030D-6E8A-4147-A177-3AD203B41FA5}">
                      <a16:colId xmlns:a16="http://schemas.microsoft.com/office/drawing/2014/main" val="2838164006"/>
                    </a:ext>
                  </a:extLst>
                </a:gridCol>
                <a:gridCol w="1422620">
                  <a:extLst>
                    <a:ext uri="{9D8B030D-6E8A-4147-A177-3AD203B41FA5}">
                      <a16:colId xmlns:a16="http://schemas.microsoft.com/office/drawing/2014/main" val="3072979344"/>
                    </a:ext>
                  </a:extLst>
                </a:gridCol>
                <a:gridCol w="1147331">
                  <a:extLst>
                    <a:ext uri="{9D8B030D-6E8A-4147-A177-3AD203B41FA5}">
                      <a16:colId xmlns:a16="http://schemas.microsoft.com/office/drawing/2014/main" val="2027994958"/>
                    </a:ext>
                  </a:extLst>
                </a:gridCol>
                <a:gridCol w="1496621">
                  <a:extLst>
                    <a:ext uri="{9D8B030D-6E8A-4147-A177-3AD203B41FA5}">
                      <a16:colId xmlns:a16="http://schemas.microsoft.com/office/drawing/2014/main" val="2584672964"/>
                    </a:ext>
                  </a:extLst>
                </a:gridCol>
              </a:tblGrid>
              <a:tr h="63107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Camada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Tipo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Neurônios</a:t>
                      </a: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/ </a:t>
                      </a: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Filtros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Kernel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</a:rPr>
                        <a:t>Função</a:t>
                      </a: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 de </a:t>
                      </a: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</a:rPr>
                        <a:t>ativação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51608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Conv2D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(3, 3)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ReLU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397982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MaxPooling2D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(2, 2)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081348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Conv2D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(3, 3)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ReLU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0898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MaxPooling2D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(2, 2)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463345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Flatten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4870593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Dense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128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ReLU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283370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Dense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Softmax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81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5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459294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z="4800" dirty="0"/>
              <a:t>Bancada experimental e dispositivos empregados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9C2509-52D8-67F6-9AA9-A02EC32C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Bancada experimental</a:t>
            </a:r>
          </a:p>
        </p:txBody>
      </p:sp>
      <p:pic>
        <p:nvPicPr>
          <p:cNvPr id="7" name="Espaço Reservado para Conteúdo 6" descr="Uma imagem contendo medidor, itens, caminhão, mesa&#10;&#10;Descrição gerada automaticamente">
            <a:extLst>
              <a:ext uri="{FF2B5EF4-FFF2-40B4-BE49-F238E27FC236}">
                <a16:creationId xmlns:a16="http://schemas.microsoft.com/office/drawing/2014/main" id="{B2CF7C54-E6FC-C5E6-002D-2EEA559C1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28377"/>
            <a:ext cx="7225748" cy="540124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E588F5-D822-4E3A-9DD2-D5FD8C56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en-US" sz="11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33597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A80B8-C84F-603C-5336-B3131638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2945176"/>
            <a:ext cx="2878688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Case para coleta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1E4A2C-3F98-4D2C-3DD0-188C17FD22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5" t="56961" r="19857" b="19974"/>
          <a:stretch/>
        </p:blipFill>
        <p:spPr bwMode="auto">
          <a:xfrm rot="5400000">
            <a:off x="4489161" y="1855164"/>
            <a:ext cx="3719525" cy="314741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96FCAFB-1C3A-E357-74C6-B931554A49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66414" y="1721408"/>
            <a:ext cx="3141973" cy="3415186"/>
          </a:xfrm>
          <a:prstGeom prst="rect">
            <a:avLst/>
          </a:prstGeom>
          <a:noFill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5C5CE0-629F-53F3-8D02-C99254A9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en-US" sz="11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845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0E1645-0C64-9BE1-CDB9-1C6FA4DA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Dispositivo</a:t>
            </a:r>
            <a:r>
              <a:rPr lang="en-US" dirty="0">
                <a:solidFill>
                  <a:srgbClr val="FFFFFF"/>
                </a:solidFill>
              </a:rPr>
              <a:t> de coleta de dados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31FDE3-39CF-FE76-01AE-E9178C812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6" t="17577" r="18258" b="19741"/>
          <a:stretch/>
        </p:blipFill>
        <p:spPr bwMode="auto">
          <a:xfrm rot="5400000">
            <a:off x="7007789" y="156198"/>
            <a:ext cx="2845609" cy="655354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5DB4D52-ECCA-D0F1-1CAF-58601D9C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71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id="{EFC86930-0F7C-F794-5C75-D5A746872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D7CE772-8E32-0039-95DB-BC6B1F50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Sumário</a:t>
            </a:r>
          </a:p>
        </p:txBody>
      </p:sp>
      <p:graphicFrame>
        <p:nvGraphicFramePr>
          <p:cNvPr id="52" name="Espaço Reservado para Conteúdo 2">
            <a:extLst>
              <a:ext uri="{FF2B5EF4-FFF2-40B4-BE49-F238E27FC236}">
                <a16:creationId xmlns:a16="http://schemas.microsoft.com/office/drawing/2014/main" id="{5FB3C3AE-88D4-19D9-6A02-8EF3AEA16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06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F2CBA8-8911-AA5D-65BF-60559654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736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D41CF8-5232-42BC-8D05-AFEDE2153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49237091-E62C-4878-AA4C-0B9995AD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28801"/>
            <a:ext cx="10515600" cy="43624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Espaço Reservado para Conteúdo 4" descr="Tela de computador com texto preto sobre fundo branco&#10;&#10;Descrição gerada automaticamente com confiança baixa">
            <a:extLst>
              <a:ext uri="{FF2B5EF4-FFF2-40B4-BE49-F238E27FC236}">
                <a16:creationId xmlns:a16="http://schemas.microsoft.com/office/drawing/2014/main" id="{1F9E5156-B537-DC8C-6894-3CA7A9BF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7" b="19687"/>
          <a:stretch/>
        </p:blipFill>
        <p:spPr bwMode="auto">
          <a:xfrm>
            <a:off x="1157288" y="2168525"/>
            <a:ext cx="4105275" cy="367823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 descr="Tela de um aparelho eletrônico&#10;&#10;Descrição gerada automaticamente com confiança baixa">
            <a:extLst>
              <a:ext uri="{FF2B5EF4-FFF2-40B4-BE49-F238E27FC236}">
                <a16:creationId xmlns:a16="http://schemas.microsoft.com/office/drawing/2014/main" id="{7D3D65F3-C4A1-F1A3-E4EB-B4CB7782C3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3" r="2834" b="10830"/>
          <a:stretch/>
        </p:blipFill>
        <p:spPr bwMode="auto">
          <a:xfrm rot="5400000">
            <a:off x="6341269" y="1156494"/>
            <a:ext cx="3678238" cy="57023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3B22A1-F9E4-BFAA-19BD-EB66DBE4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Dispositivo de coleta de dados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8FA1260-05BE-4B09-45B0-833AC23F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938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04AE62-7224-5615-94E5-1A8BF676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Sensor acoplado ao mancal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B0947B3-5F06-5DD1-EE8F-2DCE207127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" r="-3" b="334"/>
          <a:stretch/>
        </p:blipFill>
        <p:spPr bwMode="auto">
          <a:xfrm>
            <a:off x="6160791" y="492573"/>
            <a:ext cx="4539606" cy="5880796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81AC358-EEC7-EC3E-C38C-A4BA5CA82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82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9C2509-52D8-67F6-9AA9-A02EC32C0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Aquisição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dados</a:t>
            </a:r>
          </a:p>
        </p:txBody>
      </p:sp>
      <p:pic>
        <p:nvPicPr>
          <p:cNvPr id="6" name="Espaço Reservado para Conteúdo 5" descr="Computador em cima de um balcão&#10;&#10;Descrição gerada automaticamente com confiança média">
            <a:extLst>
              <a:ext uri="{FF2B5EF4-FFF2-40B4-BE49-F238E27FC236}">
                <a16:creationId xmlns:a16="http://schemas.microsoft.com/office/drawing/2014/main" id="{E38DED5D-892E-3A22-EEB9-2F0434CCB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" r="1" b="1"/>
          <a:stretch/>
        </p:blipFill>
        <p:spPr bwMode="auto"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  <a:noFill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E588F5-D822-4E3A-9DD2-D5FD8C56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E9C96-AC6B-4920-8333-2242910C47C7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3120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459294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z="4800" dirty="0" err="1"/>
              <a:t>Metódo</a:t>
            </a:r>
            <a:r>
              <a:rPr lang="pt-BR" sz="4800" dirty="0"/>
              <a:t> empregado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727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764FE7-1314-9963-8FE4-E96BF6D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Método empregado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D9C59D-6C20-5DE2-99D4-1B46120A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1D748725-85FF-12B1-570C-B71D271D3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97695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174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C61AF-E570-FDCB-7B4A-1387390E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19737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Sinal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aquisitado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domínio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 tempo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5D57B7-DD38-0530-637F-C695FE43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19BE9C96-AC6B-4920-8333-2242910C47C7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82D46CC-B03B-BFD1-3622-BD613974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3" y="952044"/>
            <a:ext cx="10628671" cy="55744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FE7B4E8-71B9-9237-5C56-259B7B01E1F1}"/>
              </a:ext>
            </a:extLst>
          </p:cNvPr>
          <p:cNvSpPr txBox="1"/>
          <p:nvPr/>
        </p:nvSpPr>
        <p:spPr>
          <a:xfrm>
            <a:off x="3821767" y="940841"/>
            <a:ext cx="4548461" cy="294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67786">
              <a:spcAft>
                <a:spcPts val="402"/>
              </a:spcAft>
            </a:pPr>
            <a:r>
              <a:rPr lang="pt-BR" sz="1315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Condição normal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A8A199-3379-2AA5-22DD-A990078B160C}"/>
              </a:ext>
            </a:extLst>
          </p:cNvPr>
          <p:cNvSpPr txBox="1"/>
          <p:nvPr/>
        </p:nvSpPr>
        <p:spPr>
          <a:xfrm>
            <a:off x="4893788" y="2845520"/>
            <a:ext cx="2404418" cy="294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67786">
              <a:spcAft>
                <a:spcPts val="402"/>
              </a:spcAft>
            </a:pPr>
            <a:r>
              <a:rPr lang="pt-BR" sz="1315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Defeito de pista externa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C889167-273A-B38F-76DB-C86B84F96275}"/>
              </a:ext>
            </a:extLst>
          </p:cNvPr>
          <p:cNvSpPr txBox="1"/>
          <p:nvPr/>
        </p:nvSpPr>
        <p:spPr>
          <a:xfrm>
            <a:off x="4052345" y="4751405"/>
            <a:ext cx="4087303" cy="294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67786">
              <a:spcAft>
                <a:spcPts val="402"/>
              </a:spcAft>
            </a:pPr>
            <a:r>
              <a:rPr lang="pt-BR" sz="1315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Defeito de elemento rolante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3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93" name="Rectangle 23584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ACF14FCA-CDA8-5E34-6444-09FA3381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99189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/>
              <a:t>Imagens Geradas</a:t>
            </a:r>
          </a:p>
        </p:txBody>
      </p:sp>
      <p:sp>
        <p:nvSpPr>
          <p:cNvPr id="23594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E71ED9-B638-410B-4B29-365B4E57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BA76FCD-3B2C-A899-7E0F-5D76EBBBE9B7}"/>
              </a:ext>
            </a:extLst>
          </p:cNvPr>
          <p:cNvGrpSpPr/>
          <p:nvPr/>
        </p:nvGrpSpPr>
        <p:grpSpPr>
          <a:xfrm>
            <a:off x="4870705" y="305308"/>
            <a:ext cx="6894574" cy="5924247"/>
            <a:chOff x="4870705" y="295578"/>
            <a:chExt cx="6894574" cy="592424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09C45D-6BCD-DACC-FF7A-62BEB508D3E6}"/>
                </a:ext>
              </a:extLst>
            </p:cNvPr>
            <p:cNvGrpSpPr/>
            <p:nvPr/>
          </p:nvGrpSpPr>
          <p:grpSpPr>
            <a:xfrm>
              <a:off x="4870705" y="3798331"/>
              <a:ext cx="6894574" cy="2421494"/>
              <a:chOff x="1566313" y="2404864"/>
              <a:chExt cx="9372278" cy="3291706"/>
            </a:xfrm>
          </p:grpSpPr>
          <p:pic>
            <p:nvPicPr>
              <p:cNvPr id="23554" name="Picture 2">
                <a:extLst>
                  <a:ext uri="{FF2B5EF4-FFF2-40B4-BE49-F238E27FC236}">
                    <a16:creationId xmlns:a16="http://schemas.microsoft.com/office/drawing/2014/main" id="{C6CB577C-2495-A280-FB0C-CCF252111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2315" y="2404864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60" name="Picture 8">
                <a:extLst>
                  <a:ext uri="{FF2B5EF4-FFF2-40B4-BE49-F238E27FC236}">
                    <a16:creationId xmlns:a16="http://schemas.microsoft.com/office/drawing/2014/main" id="{48983980-181E-FF83-3F0F-96F1C1168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4207" y="2404864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68" name="Picture 16">
                <a:extLst>
                  <a:ext uri="{FF2B5EF4-FFF2-40B4-BE49-F238E27FC236}">
                    <a16:creationId xmlns:a16="http://schemas.microsoft.com/office/drawing/2014/main" id="{EAE29EC4-A189-5B0C-8C9E-1F43FD01F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0423" y="2404865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32A0103-1666-9305-0366-5AFFE410A924}"/>
                  </a:ext>
                </a:extLst>
              </p:cNvPr>
              <p:cNvSpPr txBox="1"/>
              <p:nvPr/>
            </p:nvSpPr>
            <p:spPr>
              <a:xfrm>
                <a:off x="1566313" y="5050239"/>
                <a:ext cx="326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N – Condição</a:t>
                </a:r>
              </a:p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Normal</a:t>
                </a:r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7AB266E-BDAE-959D-8C4C-BF8DD7FCBB89}"/>
                  </a:ext>
                </a:extLst>
              </p:cNvPr>
              <p:cNvSpPr txBox="1"/>
              <p:nvPr/>
            </p:nvSpPr>
            <p:spPr>
              <a:xfrm>
                <a:off x="4618205" y="5050239"/>
                <a:ext cx="326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rPr>
                  <a:t>PE – Defeito de </a:t>
                </a:r>
              </a:p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rPr>
                  <a:t>pista externa</a:t>
                </a:r>
                <a:endParaRPr lang="pt-BR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531F91E-FCF9-948A-4475-FF888DC07F48}"/>
                  </a:ext>
                </a:extLst>
              </p:cNvPr>
              <p:cNvSpPr txBox="1"/>
              <p:nvPr/>
            </p:nvSpPr>
            <p:spPr>
              <a:xfrm>
                <a:off x="7670097" y="5050239"/>
                <a:ext cx="326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R – Defeito de </a:t>
                </a:r>
              </a:p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elemento rolante</a:t>
                </a:r>
                <a:endParaRPr lang="pt-BR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01FDCF94-3AFF-FA1B-05DE-FAA95386F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145" y="2067621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27DE4F2-F925-6EDE-11F1-CDBF824C9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144" y="295578"/>
              <a:ext cx="1638070" cy="173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4E40BD25-4EA8-1181-22AE-B9B9C9B5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771" y="2067621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id="{E0DF14B1-3220-4AE4-9E1B-AEEF2C88B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771" y="295579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7BB0F2E8-6737-1C9D-FA2F-FA973F4B3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693" y="2067621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id="{3E7C9C23-4120-ECB0-8942-37849BF2E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957" y="295578"/>
              <a:ext cx="1638070" cy="173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006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459294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z="4800" dirty="0"/>
              <a:t>Resultado obtido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249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06D6BC-F39D-0486-E8D5-8B98E24A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Matrizes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confusão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as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condições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testadas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E9FED602-ECB8-B899-183E-DA5F09D0D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39349"/>
            <a:ext cx="6780700" cy="45769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A91C9F-699F-ED5F-52FE-724FD193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29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8A4826-69E7-A664-60BC-F9CFA5558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Precisão obtida para cada configuração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6368AD-181A-6D8B-38B9-F42933A6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id="{4DA5EB54-C992-BDED-867E-5B6565238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8667418"/>
              </p:ext>
            </p:extLst>
          </p:nvPr>
        </p:nvGraphicFramePr>
        <p:xfrm>
          <a:off x="4777316" y="1863807"/>
          <a:ext cx="6780701" cy="31280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7818">
                  <a:extLst>
                    <a:ext uri="{9D8B030D-6E8A-4147-A177-3AD203B41FA5}">
                      <a16:colId xmlns:a16="http://schemas.microsoft.com/office/drawing/2014/main" val="636979533"/>
                    </a:ext>
                  </a:extLst>
                </a:gridCol>
                <a:gridCol w="1489456">
                  <a:extLst>
                    <a:ext uri="{9D8B030D-6E8A-4147-A177-3AD203B41FA5}">
                      <a16:colId xmlns:a16="http://schemas.microsoft.com/office/drawing/2014/main" val="2917158352"/>
                    </a:ext>
                  </a:extLst>
                </a:gridCol>
                <a:gridCol w="1479522">
                  <a:extLst>
                    <a:ext uri="{9D8B030D-6E8A-4147-A177-3AD203B41FA5}">
                      <a16:colId xmlns:a16="http://schemas.microsoft.com/office/drawing/2014/main" val="1524492162"/>
                    </a:ext>
                  </a:extLst>
                </a:gridCol>
                <a:gridCol w="1823905">
                  <a:extLst>
                    <a:ext uri="{9D8B030D-6E8A-4147-A177-3AD203B41FA5}">
                      <a16:colId xmlns:a16="http://schemas.microsoft.com/office/drawing/2014/main" val="804130829"/>
                    </a:ext>
                  </a:extLst>
                </a:gridCol>
              </a:tblGrid>
              <a:tr h="9918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Accelerometer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Image dimension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Train data accuracy</a:t>
                      </a:r>
                      <a:endParaRPr lang="pt-BR" sz="1800">
                        <a:effectLst/>
                      </a:endParaRPr>
                    </a:p>
                    <a:p>
                      <a:pPr algn="ctr"/>
                      <a:r>
                        <a:rPr lang="en-US" sz="1800">
                          <a:effectLst/>
                        </a:rPr>
                        <a:t>(%)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Test data accuracy (%)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857397031"/>
                  </a:ext>
                </a:extLst>
              </a:tr>
              <a:tr h="35603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MPU6050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28x28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99,29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98,92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1304124595"/>
                  </a:ext>
                </a:extLst>
              </a:tr>
              <a:tr h="35603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MPU6050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22x22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97,74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96,95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59501482"/>
                  </a:ext>
                </a:extLst>
              </a:tr>
              <a:tr h="35603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MPU6050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16x16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97,96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97,31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619337646"/>
                  </a:ext>
                </a:extLst>
              </a:tr>
              <a:tr h="35603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ADXL345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28x28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99,82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2951216060"/>
                  </a:ext>
                </a:extLst>
              </a:tr>
              <a:tr h="356039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ADXL345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22x22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99,70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3907593622"/>
                  </a:ext>
                </a:extLst>
              </a:tr>
              <a:tr h="3560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ADXL345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16x16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99,98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98,31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1526" marR="71526" marT="0" marB="0" anchor="ctr"/>
                </a:tc>
                <a:extLst>
                  <a:ext uri="{0D108BD9-81ED-4DB2-BD59-A6C34878D82A}">
                    <a16:rowId xmlns:a16="http://schemas.microsoft.com/office/drawing/2014/main" val="3508050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20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600" dirty="0"/>
              <a:t>Problemática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C61D13-473D-4C59-26DF-48EA5531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94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9609" t="24522" r="35275"/>
          <a:stretch/>
        </p:blipFill>
        <p:spPr>
          <a:xfrm>
            <a:off x="-8173" y="10"/>
            <a:ext cx="6050605" cy="685799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7" name="Google Shape;566;p47">
            <a:extLst>
              <a:ext uri="{FF2B5EF4-FFF2-40B4-BE49-F238E27FC236}">
                <a16:creationId xmlns:a16="http://schemas.microsoft.com/office/drawing/2014/main" id="{17EA4B8E-FC9C-8180-DCB5-2EACF74175D5}"/>
              </a:ext>
            </a:extLst>
          </p:cNvPr>
          <p:cNvSpPr txBox="1">
            <a:spLocks/>
          </p:cNvSpPr>
          <p:nvPr/>
        </p:nvSpPr>
        <p:spPr>
          <a:xfrm>
            <a:off x="6324803" y="996383"/>
            <a:ext cx="5360000" cy="19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latin typeface="Aharoni" panose="02010803020104030203" pitchFamily="2" charset="-79"/>
                <a:cs typeface="Aharoni" panose="02010803020104030203" pitchFamily="2" charset="-79"/>
              </a:rPr>
              <a:t>Obrigado!</a:t>
            </a:r>
          </a:p>
        </p:txBody>
      </p:sp>
      <p:sp>
        <p:nvSpPr>
          <p:cNvPr id="8" name="Google Shape;567;p47">
            <a:extLst>
              <a:ext uri="{FF2B5EF4-FFF2-40B4-BE49-F238E27FC236}">
                <a16:creationId xmlns:a16="http://schemas.microsoft.com/office/drawing/2014/main" id="{395711DA-177E-740C-8CB7-C2B4854E84C6}"/>
              </a:ext>
            </a:extLst>
          </p:cNvPr>
          <p:cNvSpPr txBox="1">
            <a:spLocks/>
          </p:cNvSpPr>
          <p:nvPr/>
        </p:nvSpPr>
        <p:spPr>
          <a:xfrm>
            <a:off x="6324537" y="2835983"/>
            <a:ext cx="5360000" cy="16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pt-BR" sz="2133" b="1" dirty="0">
                <a:latin typeface="Fira Sans Condensed"/>
                <a:ea typeface="Fira Sans Condensed"/>
                <a:cs typeface="Fira Sans Condensed"/>
                <a:sym typeface="Fira Sans Condensed"/>
              </a:rPr>
              <a:t>lucaswillenshofer@gmail.com</a:t>
            </a: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pt-BR" sz="2133" b="1" dirty="0">
                <a:latin typeface="Fira Sans Condensed"/>
                <a:ea typeface="Fira Sans Condensed"/>
                <a:cs typeface="Fira Sans Condensed"/>
                <a:sym typeface="Fira Sans Condensed"/>
              </a:rPr>
              <a:t>11 969193619 </a:t>
            </a:r>
          </a:p>
          <a:p>
            <a:pPr marL="0" indent="0" algn="ctr"/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indent="0" algn="ctr"/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grpSp>
        <p:nvGrpSpPr>
          <p:cNvPr id="10" name="Google Shape;568;p47">
            <a:extLst>
              <a:ext uri="{FF2B5EF4-FFF2-40B4-BE49-F238E27FC236}">
                <a16:creationId xmlns:a16="http://schemas.microsoft.com/office/drawing/2014/main" id="{80FE94DF-BE09-363A-EAB0-E07802657FDF}"/>
              </a:ext>
            </a:extLst>
          </p:cNvPr>
          <p:cNvGrpSpPr/>
          <p:nvPr/>
        </p:nvGrpSpPr>
        <p:grpSpPr>
          <a:xfrm>
            <a:off x="8127983" y="4631361"/>
            <a:ext cx="358376" cy="357980"/>
            <a:chOff x="3303268" y="3817349"/>
            <a:chExt cx="346056" cy="345674"/>
          </a:xfrm>
        </p:grpSpPr>
        <p:sp>
          <p:nvSpPr>
            <p:cNvPr id="12" name="Google Shape;569;p47">
              <a:extLst>
                <a:ext uri="{FF2B5EF4-FFF2-40B4-BE49-F238E27FC236}">
                  <a16:creationId xmlns:a16="http://schemas.microsoft.com/office/drawing/2014/main" id="{8A15A8EC-7F4A-181B-E78C-AFE77275FB01}"/>
                </a:ext>
              </a:extLst>
            </p:cNvPr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570;p47">
              <a:extLst>
                <a:ext uri="{FF2B5EF4-FFF2-40B4-BE49-F238E27FC236}">
                  <a16:creationId xmlns:a16="http://schemas.microsoft.com/office/drawing/2014/main" id="{650432A7-B5A3-9F22-1D1C-4E75F24FE135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571;p47">
              <a:extLst>
                <a:ext uri="{FF2B5EF4-FFF2-40B4-BE49-F238E27FC236}">
                  <a16:creationId xmlns:a16="http://schemas.microsoft.com/office/drawing/2014/main" id="{EA264470-D80D-261B-3007-B6F7246217E2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572;p47">
              <a:extLst>
                <a:ext uri="{FF2B5EF4-FFF2-40B4-BE49-F238E27FC236}">
                  <a16:creationId xmlns:a16="http://schemas.microsoft.com/office/drawing/2014/main" id="{C14A17CD-7510-B3CD-F241-62B268619B90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" name="Google Shape;573;p47">
            <a:extLst>
              <a:ext uri="{FF2B5EF4-FFF2-40B4-BE49-F238E27FC236}">
                <a16:creationId xmlns:a16="http://schemas.microsoft.com/office/drawing/2014/main" id="{15793167-55A7-F748-9C85-14A90F0480C8}"/>
              </a:ext>
            </a:extLst>
          </p:cNvPr>
          <p:cNvGrpSpPr/>
          <p:nvPr/>
        </p:nvGrpSpPr>
        <p:grpSpPr>
          <a:xfrm>
            <a:off x="8593061" y="4631361"/>
            <a:ext cx="358376" cy="357980"/>
            <a:chOff x="3752358" y="3817349"/>
            <a:chExt cx="346056" cy="345674"/>
          </a:xfrm>
        </p:grpSpPr>
        <p:sp>
          <p:nvSpPr>
            <p:cNvPr id="18" name="Google Shape;574;p47">
              <a:extLst>
                <a:ext uri="{FF2B5EF4-FFF2-40B4-BE49-F238E27FC236}">
                  <a16:creationId xmlns:a16="http://schemas.microsoft.com/office/drawing/2014/main" id="{992EEB45-EA32-C8EA-1A9A-7314F8B1323F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575;p47">
              <a:extLst>
                <a:ext uri="{FF2B5EF4-FFF2-40B4-BE49-F238E27FC236}">
                  <a16:creationId xmlns:a16="http://schemas.microsoft.com/office/drawing/2014/main" id="{9B13423F-1F1A-F553-4398-DD78CAD566E8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576;p47">
              <a:extLst>
                <a:ext uri="{FF2B5EF4-FFF2-40B4-BE49-F238E27FC236}">
                  <a16:creationId xmlns:a16="http://schemas.microsoft.com/office/drawing/2014/main" id="{EB7C2E9D-96A1-8ED2-C8E5-8C5803324AFC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577;p47">
              <a:extLst>
                <a:ext uri="{FF2B5EF4-FFF2-40B4-BE49-F238E27FC236}">
                  <a16:creationId xmlns:a16="http://schemas.microsoft.com/office/drawing/2014/main" id="{9410D913-6A1D-BEFE-7452-A41E9B65E09F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" name="Google Shape;578;p47">
            <a:extLst>
              <a:ext uri="{FF2B5EF4-FFF2-40B4-BE49-F238E27FC236}">
                <a16:creationId xmlns:a16="http://schemas.microsoft.com/office/drawing/2014/main" id="{79128FE5-364C-623F-C5E7-C2D977B9BAFD}"/>
              </a:ext>
            </a:extLst>
          </p:cNvPr>
          <p:cNvGrpSpPr/>
          <p:nvPr/>
        </p:nvGrpSpPr>
        <p:grpSpPr>
          <a:xfrm>
            <a:off x="9058139" y="4631361"/>
            <a:ext cx="358343" cy="357980"/>
            <a:chOff x="4201447" y="3817349"/>
            <a:chExt cx="346024" cy="345674"/>
          </a:xfrm>
        </p:grpSpPr>
        <p:sp>
          <p:nvSpPr>
            <p:cNvPr id="23" name="Google Shape;579;p47">
              <a:extLst>
                <a:ext uri="{FF2B5EF4-FFF2-40B4-BE49-F238E27FC236}">
                  <a16:creationId xmlns:a16="http://schemas.microsoft.com/office/drawing/2014/main" id="{D88A6B60-B752-FBC4-9248-FF2E699D6F00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580;p47">
              <a:extLst>
                <a:ext uri="{FF2B5EF4-FFF2-40B4-BE49-F238E27FC236}">
                  <a16:creationId xmlns:a16="http://schemas.microsoft.com/office/drawing/2014/main" id="{0EE97B5E-20AA-021C-1BC8-8A8A53EA146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" name="Google Shape;581;p47">
            <a:extLst>
              <a:ext uri="{FF2B5EF4-FFF2-40B4-BE49-F238E27FC236}">
                <a16:creationId xmlns:a16="http://schemas.microsoft.com/office/drawing/2014/main" id="{50BDAB98-D234-97FF-4BA1-DE1DD8E6C998}"/>
              </a:ext>
            </a:extLst>
          </p:cNvPr>
          <p:cNvGrpSpPr/>
          <p:nvPr/>
        </p:nvGrpSpPr>
        <p:grpSpPr>
          <a:xfrm>
            <a:off x="9523155" y="4631361"/>
            <a:ext cx="357947" cy="357980"/>
            <a:chOff x="5549861" y="3817349"/>
            <a:chExt cx="345642" cy="345674"/>
          </a:xfrm>
        </p:grpSpPr>
        <p:sp>
          <p:nvSpPr>
            <p:cNvPr id="26" name="Google Shape;582;p47">
              <a:extLst>
                <a:ext uri="{FF2B5EF4-FFF2-40B4-BE49-F238E27FC236}">
                  <a16:creationId xmlns:a16="http://schemas.microsoft.com/office/drawing/2014/main" id="{92C5E627-5D1D-0C54-973E-2506FDB8456D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583;p47">
              <a:extLst>
                <a:ext uri="{FF2B5EF4-FFF2-40B4-BE49-F238E27FC236}">
                  <a16:creationId xmlns:a16="http://schemas.microsoft.com/office/drawing/2014/main" id="{A56B26BE-7238-867A-9156-377D3A3A44C1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584;p47">
              <a:extLst>
                <a:ext uri="{FF2B5EF4-FFF2-40B4-BE49-F238E27FC236}">
                  <a16:creationId xmlns:a16="http://schemas.microsoft.com/office/drawing/2014/main" id="{0B9D9440-E85A-C6B5-78D2-6306C2E041DB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9339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50571D-DFC4-4141-2734-0C28827B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8113"/>
            <a:ext cx="4631033" cy="1383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800">
                <a:solidFill>
                  <a:schemeClr val="bg1"/>
                </a:solidFill>
              </a:rPr>
              <a:t>Máquinas rotativas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851222"/>
            <a:ext cx="54482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F0BCE-F2CB-D4B7-76B8-E1E63E72D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204"/>
            <a:ext cx="4631033" cy="411522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</a:rPr>
              <a:t>Máquinas rotativas representam mais de 90% dos equipamentos utilizados na indústria (HAN et al., 2021).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</a:rPr>
              <a:t>O mancal de rolamento é um dos principais elementos de máquina que compõem uma máquina rotativa (WANG et al., 2019).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</a:rPr>
              <a:t>Os rolamentos representam aproximadamente 55% das falhas em máquinas rotativas (DUAN et al., 2019). 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Processamento de torno CNC">
            <a:extLst>
              <a:ext uri="{FF2B5EF4-FFF2-40B4-BE49-F238E27FC236}">
                <a16:creationId xmlns:a16="http://schemas.microsoft.com/office/drawing/2014/main" id="{DD217E76-37AB-4C70-6C7F-85C6C260CC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54" r="16754"/>
          <a:stretch/>
        </p:blipFill>
        <p:spPr>
          <a:xfrm>
            <a:off x="6515727" y="1159668"/>
            <a:ext cx="5676273" cy="5698332"/>
          </a:xfrm>
          <a:prstGeom prst="rect">
            <a:avLst/>
          </a:prstGeom>
        </p:spPr>
      </p:pic>
      <p:grpSp>
        <p:nvGrpSpPr>
          <p:cNvPr id="221" name="Group 30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4779" y="1850813"/>
            <a:ext cx="4917221" cy="5007187"/>
            <a:chOff x="6833344" y="1502570"/>
            <a:chExt cx="4917221" cy="50071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3344" y="1502570"/>
              <a:ext cx="0" cy="500718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8E91A6A-74EF-45DE-988A-A12EC162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7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50571D-DFC4-4141-2734-0C28827B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8385"/>
            <a:ext cx="4631033" cy="1383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800">
                <a:solidFill>
                  <a:schemeClr val="bg1"/>
                </a:solidFill>
              </a:rPr>
              <a:t>Impactos de uma falha em rolamentos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851222"/>
            <a:ext cx="54482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BF0BCE-F2CB-D4B7-76B8-E1E63E72D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205"/>
            <a:ext cx="4631033" cy="7008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</a:rPr>
              <a:t>Segundo DEVECI et al. (2021), ao falhar inesperadamente os rolamentos podem:</a:t>
            </a:r>
          </a:p>
          <a:p>
            <a:pPr marL="0" indent="0">
              <a:buNone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17E76-37AB-4C70-6C7F-85C6C260CC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4" r="29144"/>
          <a:stretch/>
        </p:blipFill>
        <p:spPr>
          <a:xfrm>
            <a:off x="6515727" y="1188851"/>
            <a:ext cx="5676273" cy="5698332"/>
          </a:xfrm>
          <a:prstGeom prst="rect">
            <a:avLst/>
          </a:prstGeom>
        </p:spPr>
      </p:pic>
      <p:grpSp>
        <p:nvGrpSpPr>
          <p:cNvPr id="221" name="Group 30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4779" y="1850813"/>
            <a:ext cx="4917221" cy="5007187"/>
            <a:chOff x="6833344" y="1502570"/>
            <a:chExt cx="4917221" cy="500718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3344" y="1502570"/>
              <a:ext cx="0" cy="500718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E14C19C-8F4B-1454-7BDF-1056E4F2E749}"/>
              </a:ext>
            </a:extLst>
          </p:cNvPr>
          <p:cNvSpPr/>
          <p:nvPr/>
        </p:nvSpPr>
        <p:spPr>
          <a:xfrm>
            <a:off x="953311" y="3083668"/>
            <a:ext cx="4494988" cy="7008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Causar danos significativos ao equipamento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B1CC7C8-DBE2-B5E0-A1A9-17A5272D1FB2}"/>
              </a:ext>
            </a:extLst>
          </p:cNvPr>
          <p:cNvSpPr/>
          <p:nvPr/>
        </p:nvSpPr>
        <p:spPr>
          <a:xfrm>
            <a:off x="974245" y="3936460"/>
            <a:ext cx="4494988" cy="7008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Ter alto custo de reparo e substituição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E71E5BA-AE70-0EC0-9CAF-806BB435E7CA}"/>
              </a:ext>
            </a:extLst>
          </p:cNvPr>
          <p:cNvSpPr/>
          <p:nvPr/>
        </p:nvSpPr>
        <p:spPr>
          <a:xfrm>
            <a:off x="974245" y="4789252"/>
            <a:ext cx="4494988" cy="7008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Impactar diretamente na eficiência operacional do equipamento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549662E8-27F4-5A04-C482-BD62B357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43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600" dirty="0"/>
              <a:t>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804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2B6AAF-B4FE-6E37-F615-26EDD27D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Objetivo Geral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F823D6-7A8D-5C33-ADBC-7A8BFB9BF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t-BR" sz="2000" dirty="0">
                <a:solidFill>
                  <a:schemeClr val="bg1"/>
                </a:solidFill>
              </a:rPr>
              <a:t>Comparar a aquisição de sinal de diferentes sensores do tipo MEMS para detecção de falhas em rolamentos baseado em redes neurais artificiais com finalidade de manutenção preditiva.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Três dardos no alvo">
            <a:extLst>
              <a:ext uri="{FF2B5EF4-FFF2-40B4-BE49-F238E27FC236}">
                <a16:creationId xmlns:a16="http://schemas.microsoft.com/office/drawing/2014/main" id="{87F6A885-640A-40DD-1089-4422799B5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6" r="15535"/>
          <a:stretch/>
        </p:blipFill>
        <p:spPr>
          <a:xfrm>
            <a:off x="7629727" y="805371"/>
            <a:ext cx="4562263" cy="524724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74AA34-5AC1-67BD-D1BF-EE133D8A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600" dirty="0"/>
              <a:t>Rede neural </a:t>
            </a:r>
            <a:r>
              <a:rPr lang="pt-BR" sz="6600" dirty="0" err="1"/>
              <a:t>convolucional</a:t>
            </a:r>
            <a:endParaRPr lang="pt-BR" sz="6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571DDE7-E9EA-799A-DBB2-0F233E48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21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C6D43-4C5C-6091-03A6-CB440AEE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uma rede </a:t>
            </a:r>
            <a:r>
              <a:rPr lang="pt-BR" dirty="0" err="1"/>
              <a:t>convolucional</a:t>
            </a:r>
            <a:endParaRPr lang="pt-BR" dirty="0"/>
          </a:p>
        </p:txBody>
      </p:sp>
      <p:pic>
        <p:nvPicPr>
          <p:cNvPr id="4098" name="Picture 2" descr="Basics of CNN in Deep Learning - Analytics Vidhya">
            <a:extLst>
              <a:ext uri="{FF2B5EF4-FFF2-40B4-BE49-F238E27FC236}">
                <a16:creationId xmlns:a16="http://schemas.microsoft.com/office/drawing/2014/main" id="{0D888FE6-7726-0DDF-9279-08467CA863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7" y="1825625"/>
            <a:ext cx="92581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5B6CBE-7ACC-5D40-6760-A82A1E42AE62}"/>
              </a:ext>
            </a:extLst>
          </p:cNvPr>
          <p:cNvSpPr txBox="1">
            <a:spLocks/>
          </p:cNvSpPr>
          <p:nvPr/>
        </p:nvSpPr>
        <p:spPr>
          <a:xfrm>
            <a:off x="4198197" y="6176963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/>
              <a:t>Fonte: medium.com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121B95-88CF-CA68-8F92-E5F43F04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3726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1593</TotalTime>
  <Words>478</Words>
  <Application>Microsoft Office PowerPoint</Application>
  <PresentationFormat>Widescreen</PresentationFormat>
  <Paragraphs>172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Aharoni</vt:lpstr>
      <vt:lpstr>Arial</vt:lpstr>
      <vt:lpstr>Calibri</vt:lpstr>
      <vt:lpstr>Calibri Light</vt:lpstr>
      <vt:lpstr>Fira Sans Condensed</vt:lpstr>
      <vt:lpstr>Times New Roman</vt:lpstr>
      <vt:lpstr>Tema do Office</vt:lpstr>
      <vt:lpstr>DETECÇÃO DE FALHAS EM ROLAMENTOS BASEADA EM REDES NEURAIS CONVOLUCIONAIS UTILIZANDO ACELERÔMETROS MEMS </vt:lpstr>
      <vt:lpstr>Sumário</vt:lpstr>
      <vt:lpstr>Problemática</vt:lpstr>
      <vt:lpstr>Máquinas rotativas</vt:lpstr>
      <vt:lpstr>Impactos de uma falha em rolamentos</vt:lpstr>
      <vt:lpstr>Objetivos</vt:lpstr>
      <vt:lpstr>Objetivo Geral</vt:lpstr>
      <vt:lpstr>Rede neural convolucional</vt:lpstr>
      <vt:lpstr>Estrutura de uma rede convolucional</vt:lpstr>
      <vt:lpstr>O processo de convolução</vt:lpstr>
      <vt:lpstr>Como funciona o processo de convolução</vt:lpstr>
      <vt:lpstr>Função de ativação</vt:lpstr>
      <vt:lpstr>O processo de pooling</vt:lpstr>
      <vt:lpstr>A camada de saída</vt:lpstr>
      <vt:lpstr>Configuração de rede adotada</vt:lpstr>
      <vt:lpstr>Bancada experimental e dispositivos empregados</vt:lpstr>
      <vt:lpstr>Bancada experimental</vt:lpstr>
      <vt:lpstr>Case para coleta de dados</vt:lpstr>
      <vt:lpstr>Dispositivo de coleta de dados</vt:lpstr>
      <vt:lpstr>Dispositivo de coleta de dados</vt:lpstr>
      <vt:lpstr>Sensor acoplado ao mancal</vt:lpstr>
      <vt:lpstr>Aquisição de dados</vt:lpstr>
      <vt:lpstr>Metódo empregado</vt:lpstr>
      <vt:lpstr>Método empregado</vt:lpstr>
      <vt:lpstr>Sinal aquisitado no domínio do tempo</vt:lpstr>
      <vt:lpstr>Imagens Geradas</vt:lpstr>
      <vt:lpstr>Resultado obtido</vt:lpstr>
      <vt:lpstr>Matrizes de confusão para as condições testadas</vt:lpstr>
      <vt:lpstr>Precisão obtida para cada configuração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FALHAS EM ROLAMENTOS BASEADO EM REDES NEURAIS CONVOLUCIONAIS UTILIZANDO ACELERÔMETROS MEMS DE BAIXO CUSTO</dc:title>
  <dc:creator>Lucas Willenshofer</dc:creator>
  <cp:lastModifiedBy>Lucas Willenshofer</cp:lastModifiedBy>
  <cp:revision>5</cp:revision>
  <dcterms:created xsi:type="dcterms:W3CDTF">2023-03-27T12:44:42Z</dcterms:created>
  <dcterms:modified xsi:type="dcterms:W3CDTF">2023-10-26T12:18:23Z</dcterms:modified>
</cp:coreProperties>
</file>